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69" r:id="rId4"/>
    <p:sldId id="268" r:id="rId5"/>
    <p:sldId id="261" r:id="rId6"/>
    <p:sldId id="259" r:id="rId7"/>
    <p:sldId id="260" r:id="rId8"/>
    <p:sldId id="266" r:id="rId9"/>
    <p:sldId id="267" r:id="rId10"/>
    <p:sldId id="262" r:id="rId11"/>
    <p:sldId id="263" r:id="rId12"/>
    <p:sldId id="26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413"/>
    <p:restoredTop sz="94694"/>
  </p:normalViewPr>
  <p:slideViewPr>
    <p:cSldViewPr snapToGrid="0" snapToObjects="1">
      <p:cViewPr varScale="1">
        <p:scale>
          <a:sx n="134" d="100"/>
          <a:sy n="134" d="100"/>
        </p:scale>
        <p:origin x="192" y="2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89B5DD-0274-BF45-B4C5-62E173E8F634}" type="datetimeFigureOut">
              <a:rPr lang="en-US" smtClean="0"/>
              <a:t>9/13/22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816669-4A9E-2244-B321-FE3C257B743B}" type="slidenum">
              <a:rPr lang="en-US" smtClean="0"/>
              <a:t>‹#›</a:t>
            </a:fld>
            <a:endParaRPr lang="en-US"/>
          </a:p>
        </p:txBody>
      </p:sp>
    </p:spTree>
    <p:extLst>
      <p:ext uri="{BB962C8B-B14F-4D97-AF65-F5344CB8AC3E}">
        <p14:creationId xmlns:p14="http://schemas.microsoft.com/office/powerpoint/2010/main" val="122155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816669-4A9E-2244-B321-FE3C257B743B}" type="slidenum">
              <a:rPr lang="en-US" smtClean="0"/>
              <a:t>3</a:t>
            </a:fld>
            <a:endParaRPr lang="en-US"/>
          </a:p>
        </p:txBody>
      </p:sp>
    </p:spTree>
    <p:extLst>
      <p:ext uri="{BB962C8B-B14F-4D97-AF65-F5344CB8AC3E}">
        <p14:creationId xmlns:p14="http://schemas.microsoft.com/office/powerpoint/2010/main" val="969041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816669-4A9E-2244-B321-FE3C257B743B}" type="slidenum">
              <a:rPr lang="en-US" smtClean="0"/>
              <a:t>4</a:t>
            </a:fld>
            <a:endParaRPr lang="en-US"/>
          </a:p>
        </p:txBody>
      </p:sp>
    </p:spTree>
    <p:extLst>
      <p:ext uri="{BB962C8B-B14F-4D97-AF65-F5344CB8AC3E}">
        <p14:creationId xmlns:p14="http://schemas.microsoft.com/office/powerpoint/2010/main" val="160611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8CDCF-83F0-654A-8E95-83ACE832996E}"/>
              </a:ext>
            </a:extLst>
          </p:cNvPr>
          <p:cNvSpPr>
            <a:spLocks noGrp="1"/>
          </p:cNvSpPr>
          <p:nvPr>
            <p:ph type="ctrTitle"/>
          </p:nvPr>
        </p:nvSpPr>
        <p:spPr>
          <a:xfrm>
            <a:off x="838200" y="3428999"/>
            <a:ext cx="10515600" cy="1392589"/>
          </a:xfrm>
          <a:prstGeom prst="rect">
            <a:avLst/>
          </a:prstGeo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A1FDD66-E57C-D246-A8D3-5F7E64604763}"/>
              </a:ext>
            </a:extLst>
          </p:cNvPr>
          <p:cNvSpPr>
            <a:spLocks noGrp="1"/>
          </p:cNvSpPr>
          <p:nvPr>
            <p:ph type="subTitle" idx="1"/>
          </p:nvPr>
        </p:nvSpPr>
        <p:spPr>
          <a:xfrm>
            <a:off x="1524000" y="5000977"/>
            <a:ext cx="9144000" cy="113735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477545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FD7F8-1D21-E24C-867B-27076A867C4A}"/>
              </a:ext>
            </a:extLst>
          </p:cNvPr>
          <p:cNvSpPr>
            <a:spLocks noGrp="1"/>
          </p:cNvSpPr>
          <p:nvPr>
            <p:ph type="title"/>
          </p:nvPr>
        </p:nvSpPr>
        <p:spPr>
          <a:xfrm>
            <a:off x="838200" y="365125"/>
            <a:ext cx="10515600" cy="933097"/>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38A5910-6C9B-1F48-8812-ECC4A33F6A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EAF42E-65C6-9945-BE49-EB50D6713838}"/>
              </a:ext>
            </a:extLst>
          </p:cNvPr>
          <p:cNvSpPr>
            <a:spLocks noGrp="1"/>
          </p:cNvSpPr>
          <p:nvPr>
            <p:ph type="dt" sz="half" idx="10"/>
          </p:nvPr>
        </p:nvSpPr>
        <p:spPr>
          <a:xfrm>
            <a:off x="838200" y="6356350"/>
            <a:ext cx="2743200" cy="365125"/>
          </a:xfrm>
          <a:prstGeom prst="rect">
            <a:avLst/>
          </a:prstGeom>
        </p:spPr>
        <p:txBody>
          <a:bodyPr/>
          <a:lstStyle/>
          <a:p>
            <a:fld id="{2F93E591-CC8D-C74E-8EED-098A7FB5E64D}" type="datetime1">
              <a:rPr lang="en-CA" smtClean="0"/>
              <a:t>2022-09-13</a:t>
            </a:fld>
            <a:endParaRPr lang="en-US"/>
          </a:p>
        </p:txBody>
      </p:sp>
      <p:sp>
        <p:nvSpPr>
          <p:cNvPr id="6" name="Slide Number Placeholder 5">
            <a:extLst>
              <a:ext uri="{FF2B5EF4-FFF2-40B4-BE49-F238E27FC236}">
                <a16:creationId xmlns:a16="http://schemas.microsoft.com/office/drawing/2014/main" id="{43FF53AE-A2BC-DE4D-BB61-40C1BC3B64FB}"/>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spTree>
    <p:extLst>
      <p:ext uri="{BB962C8B-B14F-4D97-AF65-F5344CB8AC3E}">
        <p14:creationId xmlns:p14="http://schemas.microsoft.com/office/powerpoint/2010/main" val="2169174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0FF282-7893-604E-9578-505C40B7157B}"/>
              </a:ext>
            </a:extLst>
          </p:cNvPr>
          <p:cNvSpPr>
            <a:spLocks noGrp="1"/>
          </p:cNvSpPr>
          <p:nvPr>
            <p:ph type="title" orient="vert"/>
          </p:nvPr>
        </p:nvSpPr>
        <p:spPr>
          <a:xfrm>
            <a:off x="9731022" y="365125"/>
            <a:ext cx="1622778"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CA972C3-333E-304A-AB27-C6CDCBED1A76}"/>
              </a:ext>
            </a:extLst>
          </p:cNvPr>
          <p:cNvSpPr>
            <a:spLocks noGrp="1"/>
          </p:cNvSpPr>
          <p:nvPr>
            <p:ph type="body" orient="vert" idx="1"/>
          </p:nvPr>
        </p:nvSpPr>
        <p:spPr>
          <a:xfrm>
            <a:off x="838200" y="365125"/>
            <a:ext cx="8892822"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9F7E9A-773D-734B-9080-4E50327633D7}"/>
              </a:ext>
            </a:extLst>
          </p:cNvPr>
          <p:cNvSpPr>
            <a:spLocks noGrp="1"/>
          </p:cNvSpPr>
          <p:nvPr>
            <p:ph type="dt" sz="half" idx="10"/>
          </p:nvPr>
        </p:nvSpPr>
        <p:spPr>
          <a:xfrm>
            <a:off x="838200" y="6356350"/>
            <a:ext cx="2743200" cy="365125"/>
          </a:xfrm>
          <a:prstGeom prst="rect">
            <a:avLst/>
          </a:prstGeom>
        </p:spPr>
        <p:txBody>
          <a:bodyPr/>
          <a:lstStyle/>
          <a:p>
            <a:fld id="{2E1BC118-574D-594E-ABEA-A7C82666C9AB}" type="datetime1">
              <a:rPr lang="en-CA" smtClean="0"/>
              <a:t>2022-09-13</a:t>
            </a:fld>
            <a:endParaRPr lang="en-US"/>
          </a:p>
        </p:txBody>
      </p:sp>
      <p:sp>
        <p:nvSpPr>
          <p:cNvPr id="6" name="Slide Number Placeholder 5">
            <a:extLst>
              <a:ext uri="{FF2B5EF4-FFF2-40B4-BE49-F238E27FC236}">
                <a16:creationId xmlns:a16="http://schemas.microsoft.com/office/drawing/2014/main" id="{3BDB5B9D-9935-CE4E-A40E-BBED3145DF40}"/>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spTree>
    <p:extLst>
      <p:ext uri="{BB962C8B-B14F-4D97-AF65-F5344CB8AC3E}">
        <p14:creationId xmlns:p14="http://schemas.microsoft.com/office/powerpoint/2010/main" val="2287981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C7C6D-3AF4-704E-BA3F-6FC5B568CAB1}"/>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540F4F71-1642-7C4D-949F-4818DFEAE6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7BCB4A0-D1FD-9244-BC2D-7164B631071E}"/>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sp>
        <p:nvSpPr>
          <p:cNvPr id="8" name="Date Placeholder 3">
            <a:extLst>
              <a:ext uri="{FF2B5EF4-FFF2-40B4-BE49-F238E27FC236}">
                <a16:creationId xmlns:a16="http://schemas.microsoft.com/office/drawing/2014/main" id="{6EF411AF-3106-D04E-9818-E4C0FD06B923}"/>
              </a:ext>
            </a:extLst>
          </p:cNvPr>
          <p:cNvSpPr>
            <a:spLocks noGrp="1"/>
          </p:cNvSpPr>
          <p:nvPr>
            <p:ph type="dt" sz="half" idx="10"/>
          </p:nvPr>
        </p:nvSpPr>
        <p:spPr>
          <a:xfrm>
            <a:off x="838200" y="6356350"/>
            <a:ext cx="2743200" cy="365125"/>
          </a:xfrm>
          <a:prstGeom prst="rect">
            <a:avLst/>
          </a:prstGeom>
        </p:spPr>
        <p:txBody>
          <a:bodyPr/>
          <a:lstStyle/>
          <a:p>
            <a:fld id="{B929AB1E-7FD9-0A40-B7C0-508CCACB3E9A}" type="datetime1">
              <a:rPr lang="en-CA" smtClean="0"/>
              <a:t>2022-09-13</a:t>
            </a:fld>
            <a:endParaRPr lang="en-US"/>
          </a:p>
        </p:txBody>
      </p:sp>
    </p:spTree>
    <p:extLst>
      <p:ext uri="{BB962C8B-B14F-4D97-AF65-F5344CB8AC3E}">
        <p14:creationId xmlns:p14="http://schemas.microsoft.com/office/powerpoint/2010/main" val="1490460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AD314-C4FC-384A-835E-A6FA7C1C341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8195E31-AF4D-A348-A7A9-7416D5CFB3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3CCF5D-D219-B446-BFBF-42479CD05457}"/>
              </a:ext>
            </a:extLst>
          </p:cNvPr>
          <p:cNvSpPr>
            <a:spLocks noGrp="1"/>
          </p:cNvSpPr>
          <p:nvPr>
            <p:ph type="dt" sz="half" idx="10"/>
          </p:nvPr>
        </p:nvSpPr>
        <p:spPr>
          <a:xfrm>
            <a:off x="838200" y="6356350"/>
            <a:ext cx="2743200" cy="365125"/>
          </a:xfrm>
          <a:prstGeom prst="rect">
            <a:avLst/>
          </a:prstGeom>
        </p:spPr>
        <p:txBody>
          <a:bodyPr/>
          <a:lstStyle/>
          <a:p>
            <a:fld id="{5AE8723F-57EA-4C47-97B9-92AFDEEF85DC}" type="datetime1">
              <a:rPr lang="en-CA" smtClean="0"/>
              <a:t>2022-09-13</a:t>
            </a:fld>
            <a:endParaRPr lang="en-US"/>
          </a:p>
        </p:txBody>
      </p:sp>
      <p:sp>
        <p:nvSpPr>
          <p:cNvPr id="6" name="Slide Number Placeholder 5">
            <a:extLst>
              <a:ext uri="{FF2B5EF4-FFF2-40B4-BE49-F238E27FC236}">
                <a16:creationId xmlns:a16="http://schemas.microsoft.com/office/drawing/2014/main" id="{66E5E475-C185-8649-99DC-91A32B80F67D}"/>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spTree>
    <p:extLst>
      <p:ext uri="{BB962C8B-B14F-4D97-AF65-F5344CB8AC3E}">
        <p14:creationId xmlns:p14="http://schemas.microsoft.com/office/powerpoint/2010/main" val="370008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1F69A-4335-4B4E-B747-17F37F3C2C99}"/>
              </a:ext>
            </a:extLst>
          </p:cNvPr>
          <p:cNvSpPr>
            <a:spLocks noGrp="1"/>
          </p:cNvSpPr>
          <p:nvPr>
            <p:ph type="title"/>
          </p:nvPr>
        </p:nvSpPr>
        <p:spPr>
          <a:xfrm>
            <a:off x="838200" y="365125"/>
            <a:ext cx="10515600" cy="820207"/>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FBB7619A-7211-0947-8360-23CE25F12D7E}"/>
              </a:ext>
            </a:extLst>
          </p:cNvPr>
          <p:cNvSpPr>
            <a:spLocks noGrp="1"/>
          </p:cNvSpPr>
          <p:nvPr>
            <p:ph sz="half" idx="1"/>
          </p:nvPr>
        </p:nvSpPr>
        <p:spPr>
          <a:xfrm>
            <a:off x="838200" y="1185332"/>
            <a:ext cx="5181600" cy="49916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A2284B-15A7-584D-908E-45543479E59F}"/>
              </a:ext>
            </a:extLst>
          </p:cNvPr>
          <p:cNvSpPr>
            <a:spLocks noGrp="1"/>
          </p:cNvSpPr>
          <p:nvPr>
            <p:ph sz="half" idx="2"/>
          </p:nvPr>
        </p:nvSpPr>
        <p:spPr>
          <a:xfrm>
            <a:off x="6172200" y="1185332"/>
            <a:ext cx="5181600" cy="49916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848B25-655D-AF40-BDC0-5457413735FF}"/>
              </a:ext>
            </a:extLst>
          </p:cNvPr>
          <p:cNvSpPr>
            <a:spLocks noGrp="1"/>
          </p:cNvSpPr>
          <p:nvPr>
            <p:ph type="dt" sz="half" idx="10"/>
          </p:nvPr>
        </p:nvSpPr>
        <p:spPr>
          <a:xfrm>
            <a:off x="838200" y="6356350"/>
            <a:ext cx="2743200" cy="365125"/>
          </a:xfrm>
          <a:prstGeom prst="rect">
            <a:avLst/>
          </a:prstGeom>
        </p:spPr>
        <p:txBody>
          <a:bodyPr/>
          <a:lstStyle/>
          <a:p>
            <a:fld id="{B2B00E5D-EC04-AA49-8D52-0FCB6E08F63D}" type="datetime1">
              <a:rPr lang="en-CA" smtClean="0"/>
              <a:t>2022-09-13</a:t>
            </a:fld>
            <a:endParaRPr lang="en-US"/>
          </a:p>
        </p:txBody>
      </p:sp>
      <p:sp>
        <p:nvSpPr>
          <p:cNvPr id="7" name="Slide Number Placeholder 6">
            <a:extLst>
              <a:ext uri="{FF2B5EF4-FFF2-40B4-BE49-F238E27FC236}">
                <a16:creationId xmlns:a16="http://schemas.microsoft.com/office/drawing/2014/main" id="{81093763-BF3C-C644-9F21-D1290C7860FF}"/>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spTree>
    <p:extLst>
      <p:ext uri="{BB962C8B-B14F-4D97-AF65-F5344CB8AC3E}">
        <p14:creationId xmlns:p14="http://schemas.microsoft.com/office/powerpoint/2010/main" val="4128525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3ABBC-6A16-9A46-A02F-79A517A30DA7}"/>
              </a:ext>
            </a:extLst>
          </p:cNvPr>
          <p:cNvSpPr>
            <a:spLocks noGrp="1"/>
          </p:cNvSpPr>
          <p:nvPr>
            <p:ph type="title"/>
          </p:nvPr>
        </p:nvSpPr>
        <p:spPr>
          <a:xfrm>
            <a:off x="839788" y="365126"/>
            <a:ext cx="10515600" cy="767644"/>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781AB855-CE44-1647-A11E-35810E458425}"/>
              </a:ext>
            </a:extLst>
          </p:cNvPr>
          <p:cNvSpPr>
            <a:spLocks noGrp="1"/>
          </p:cNvSpPr>
          <p:nvPr>
            <p:ph type="body" idx="1"/>
          </p:nvPr>
        </p:nvSpPr>
        <p:spPr>
          <a:xfrm>
            <a:off x="836612" y="1134005"/>
            <a:ext cx="5157787" cy="52934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7E1739-9BD2-114D-9001-9767690E3B07}"/>
              </a:ext>
            </a:extLst>
          </p:cNvPr>
          <p:cNvSpPr>
            <a:spLocks noGrp="1"/>
          </p:cNvSpPr>
          <p:nvPr>
            <p:ph sz="half" idx="2"/>
          </p:nvPr>
        </p:nvSpPr>
        <p:spPr>
          <a:xfrm>
            <a:off x="839788" y="1662112"/>
            <a:ext cx="5157787" cy="45275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F8260CC-435F-4B4A-921E-F825D9DAFD48}"/>
              </a:ext>
            </a:extLst>
          </p:cNvPr>
          <p:cNvSpPr>
            <a:spLocks noGrp="1"/>
          </p:cNvSpPr>
          <p:nvPr>
            <p:ph type="body" sz="quarter" idx="3"/>
          </p:nvPr>
        </p:nvSpPr>
        <p:spPr>
          <a:xfrm>
            <a:off x="6170612" y="1132769"/>
            <a:ext cx="5183188" cy="52934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E7B3BE-4412-2546-8A83-8211EDE2FD85}"/>
              </a:ext>
            </a:extLst>
          </p:cNvPr>
          <p:cNvSpPr>
            <a:spLocks noGrp="1"/>
          </p:cNvSpPr>
          <p:nvPr>
            <p:ph sz="quarter" idx="4"/>
          </p:nvPr>
        </p:nvSpPr>
        <p:spPr>
          <a:xfrm>
            <a:off x="6172200" y="1662112"/>
            <a:ext cx="5183188" cy="45275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F095F5D0-89F8-014F-8A54-42E462B42BBE}"/>
              </a:ext>
            </a:extLst>
          </p:cNvPr>
          <p:cNvSpPr>
            <a:spLocks noGrp="1"/>
          </p:cNvSpPr>
          <p:nvPr>
            <p:ph type="dt" sz="half" idx="10"/>
          </p:nvPr>
        </p:nvSpPr>
        <p:spPr>
          <a:xfrm>
            <a:off x="838200" y="6356350"/>
            <a:ext cx="2743200" cy="365125"/>
          </a:xfrm>
          <a:prstGeom prst="rect">
            <a:avLst/>
          </a:prstGeom>
        </p:spPr>
        <p:txBody>
          <a:bodyPr/>
          <a:lstStyle/>
          <a:p>
            <a:fld id="{FF90905C-10FF-8047-AA7E-6DC7E8B6AF51}" type="datetime1">
              <a:rPr lang="en-CA" smtClean="0"/>
              <a:t>2022-09-13</a:t>
            </a:fld>
            <a:endParaRPr lang="en-US"/>
          </a:p>
        </p:txBody>
      </p:sp>
      <p:sp>
        <p:nvSpPr>
          <p:cNvPr id="9" name="Slide Number Placeholder 8">
            <a:extLst>
              <a:ext uri="{FF2B5EF4-FFF2-40B4-BE49-F238E27FC236}">
                <a16:creationId xmlns:a16="http://schemas.microsoft.com/office/drawing/2014/main" id="{CAB02B02-7BBA-3248-9E8D-33B016832947}"/>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spTree>
    <p:extLst>
      <p:ext uri="{BB962C8B-B14F-4D97-AF65-F5344CB8AC3E}">
        <p14:creationId xmlns:p14="http://schemas.microsoft.com/office/powerpoint/2010/main" val="515970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CA3E4-A9A0-B949-AB23-A7ED13D895F7}"/>
              </a:ext>
            </a:extLst>
          </p:cNvPr>
          <p:cNvSpPr>
            <a:spLocks noGrp="1"/>
          </p:cNvSpPr>
          <p:nvPr>
            <p:ph type="title"/>
          </p:nvPr>
        </p:nvSpPr>
        <p:spPr>
          <a:xfrm>
            <a:off x="838200" y="365125"/>
            <a:ext cx="10515600" cy="76764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901C8F84-5DB4-5A45-850F-78308488EE3A}"/>
              </a:ext>
            </a:extLst>
          </p:cNvPr>
          <p:cNvSpPr>
            <a:spLocks noGrp="1"/>
          </p:cNvSpPr>
          <p:nvPr>
            <p:ph type="dt" sz="half" idx="10"/>
          </p:nvPr>
        </p:nvSpPr>
        <p:spPr>
          <a:xfrm>
            <a:off x="838200" y="6356350"/>
            <a:ext cx="2743200" cy="365125"/>
          </a:xfrm>
          <a:prstGeom prst="rect">
            <a:avLst/>
          </a:prstGeom>
        </p:spPr>
        <p:txBody>
          <a:bodyPr/>
          <a:lstStyle/>
          <a:p>
            <a:fld id="{D1CE86E2-4400-D342-BEEC-F9C1ADF6F9F7}" type="datetime1">
              <a:rPr lang="en-CA" smtClean="0"/>
              <a:t>2022-09-13</a:t>
            </a:fld>
            <a:endParaRPr lang="en-US"/>
          </a:p>
        </p:txBody>
      </p:sp>
      <p:sp>
        <p:nvSpPr>
          <p:cNvPr id="5" name="Slide Number Placeholder 4">
            <a:extLst>
              <a:ext uri="{FF2B5EF4-FFF2-40B4-BE49-F238E27FC236}">
                <a16:creationId xmlns:a16="http://schemas.microsoft.com/office/drawing/2014/main" id="{76CEFDE2-192C-EB49-B93B-A5C074DE6AC1}"/>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spTree>
    <p:extLst>
      <p:ext uri="{BB962C8B-B14F-4D97-AF65-F5344CB8AC3E}">
        <p14:creationId xmlns:p14="http://schemas.microsoft.com/office/powerpoint/2010/main" val="1998299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B624B9-C01C-504E-A7E7-3945364DF69C}"/>
              </a:ext>
            </a:extLst>
          </p:cNvPr>
          <p:cNvSpPr>
            <a:spLocks noGrp="1"/>
          </p:cNvSpPr>
          <p:nvPr>
            <p:ph type="dt" sz="half" idx="10"/>
          </p:nvPr>
        </p:nvSpPr>
        <p:spPr>
          <a:xfrm>
            <a:off x="838200" y="6356350"/>
            <a:ext cx="2743200" cy="365125"/>
          </a:xfrm>
          <a:prstGeom prst="rect">
            <a:avLst/>
          </a:prstGeom>
        </p:spPr>
        <p:txBody>
          <a:bodyPr/>
          <a:lstStyle/>
          <a:p>
            <a:fld id="{74358A08-7221-7F45-8378-69D5559861DD}" type="datetime1">
              <a:rPr lang="en-CA" smtClean="0"/>
              <a:t>2022-09-13</a:t>
            </a:fld>
            <a:endParaRPr lang="en-US"/>
          </a:p>
        </p:txBody>
      </p:sp>
      <p:sp>
        <p:nvSpPr>
          <p:cNvPr id="4" name="Slide Number Placeholder 3">
            <a:extLst>
              <a:ext uri="{FF2B5EF4-FFF2-40B4-BE49-F238E27FC236}">
                <a16:creationId xmlns:a16="http://schemas.microsoft.com/office/drawing/2014/main" id="{9C3647E0-FF85-FA4D-A8FA-E44590C1165D}"/>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spTree>
    <p:extLst>
      <p:ext uri="{BB962C8B-B14F-4D97-AF65-F5344CB8AC3E}">
        <p14:creationId xmlns:p14="http://schemas.microsoft.com/office/powerpoint/2010/main" val="1435427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68BCA-0D11-EE4D-9447-2FD49C0E2988}"/>
              </a:ext>
            </a:extLst>
          </p:cNvPr>
          <p:cNvSpPr>
            <a:spLocks noGrp="1"/>
          </p:cNvSpPr>
          <p:nvPr>
            <p:ph type="title"/>
          </p:nvPr>
        </p:nvSpPr>
        <p:spPr>
          <a:xfrm>
            <a:off x="839788" y="457200"/>
            <a:ext cx="3932237" cy="1112838"/>
          </a:xfrm>
          <a:prstGeom prst="rect">
            <a:avLst/>
          </a:prstGeom>
        </p:spPr>
        <p:txBody>
          <a:bodyPr anchor="t"/>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14EC554-6BD0-D046-93E8-160448B4C8A0}"/>
              </a:ext>
            </a:extLst>
          </p:cNvPr>
          <p:cNvSpPr>
            <a:spLocks noGrp="1"/>
          </p:cNvSpPr>
          <p:nvPr>
            <p:ph idx="1"/>
          </p:nvPr>
        </p:nvSpPr>
        <p:spPr>
          <a:xfrm>
            <a:off x="5183188" y="904167"/>
            <a:ext cx="6172200" cy="495688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764FC1F-CB88-E848-A9AD-207062F13ACE}"/>
              </a:ext>
            </a:extLst>
          </p:cNvPr>
          <p:cNvSpPr>
            <a:spLocks noGrp="1"/>
          </p:cNvSpPr>
          <p:nvPr>
            <p:ph type="body" sz="half" idx="2"/>
          </p:nvPr>
        </p:nvSpPr>
        <p:spPr>
          <a:xfrm>
            <a:off x="839788" y="1570038"/>
            <a:ext cx="3932237" cy="42989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4DCBEE-639A-F74C-92CE-7B643E698FEB}"/>
              </a:ext>
            </a:extLst>
          </p:cNvPr>
          <p:cNvSpPr>
            <a:spLocks noGrp="1"/>
          </p:cNvSpPr>
          <p:nvPr>
            <p:ph type="dt" sz="half" idx="10"/>
          </p:nvPr>
        </p:nvSpPr>
        <p:spPr>
          <a:xfrm>
            <a:off x="838200" y="6356350"/>
            <a:ext cx="2743200" cy="365125"/>
          </a:xfrm>
          <a:prstGeom prst="rect">
            <a:avLst/>
          </a:prstGeom>
        </p:spPr>
        <p:txBody>
          <a:bodyPr/>
          <a:lstStyle/>
          <a:p>
            <a:fld id="{08C20FDB-303D-8A4E-83B7-226DD88B97BD}" type="datetime1">
              <a:rPr lang="en-CA" smtClean="0"/>
              <a:t>2022-09-13</a:t>
            </a:fld>
            <a:endParaRPr lang="en-US"/>
          </a:p>
        </p:txBody>
      </p:sp>
      <p:sp>
        <p:nvSpPr>
          <p:cNvPr id="7" name="Slide Number Placeholder 6">
            <a:extLst>
              <a:ext uri="{FF2B5EF4-FFF2-40B4-BE49-F238E27FC236}">
                <a16:creationId xmlns:a16="http://schemas.microsoft.com/office/drawing/2014/main" id="{15E275A4-A22A-5742-B711-4A30FC409516}"/>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spTree>
    <p:extLst>
      <p:ext uri="{BB962C8B-B14F-4D97-AF65-F5344CB8AC3E}">
        <p14:creationId xmlns:p14="http://schemas.microsoft.com/office/powerpoint/2010/main" val="398449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C08D0-7399-754A-98B1-12196A1EC694}"/>
              </a:ext>
            </a:extLst>
          </p:cNvPr>
          <p:cNvSpPr>
            <a:spLocks noGrp="1"/>
          </p:cNvSpPr>
          <p:nvPr>
            <p:ph type="title"/>
          </p:nvPr>
        </p:nvSpPr>
        <p:spPr>
          <a:xfrm>
            <a:off x="839788" y="457200"/>
            <a:ext cx="3932237" cy="1112838"/>
          </a:xfrm>
          <a:prstGeom prst="rect">
            <a:avLst/>
          </a:prstGeom>
        </p:spPr>
        <p:txBody>
          <a:bodyPr anchor="t"/>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AA8B8A4F-D838-F44B-BD4B-90A268DE74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2DFA813-173D-3F4D-9B47-2ADE7EDAAB7E}"/>
              </a:ext>
            </a:extLst>
          </p:cNvPr>
          <p:cNvSpPr>
            <a:spLocks noGrp="1"/>
          </p:cNvSpPr>
          <p:nvPr>
            <p:ph type="body" sz="half" idx="2"/>
          </p:nvPr>
        </p:nvSpPr>
        <p:spPr>
          <a:xfrm>
            <a:off x="839788" y="1570038"/>
            <a:ext cx="3932237" cy="42989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2A9922-D3F8-854D-946A-BACD40890EFE}"/>
              </a:ext>
            </a:extLst>
          </p:cNvPr>
          <p:cNvSpPr>
            <a:spLocks noGrp="1"/>
          </p:cNvSpPr>
          <p:nvPr>
            <p:ph type="dt" sz="half" idx="10"/>
          </p:nvPr>
        </p:nvSpPr>
        <p:spPr>
          <a:xfrm>
            <a:off x="838200" y="6356350"/>
            <a:ext cx="2743200" cy="365125"/>
          </a:xfrm>
          <a:prstGeom prst="rect">
            <a:avLst/>
          </a:prstGeom>
        </p:spPr>
        <p:txBody>
          <a:bodyPr/>
          <a:lstStyle/>
          <a:p>
            <a:fld id="{0A9EBA37-9D18-D34A-A88D-1B00AA06E95C}" type="datetime1">
              <a:rPr lang="en-CA" smtClean="0"/>
              <a:t>2022-09-13</a:t>
            </a:fld>
            <a:endParaRPr lang="en-US"/>
          </a:p>
        </p:txBody>
      </p:sp>
      <p:sp>
        <p:nvSpPr>
          <p:cNvPr id="7" name="Slide Number Placeholder 6">
            <a:extLst>
              <a:ext uri="{FF2B5EF4-FFF2-40B4-BE49-F238E27FC236}">
                <a16:creationId xmlns:a16="http://schemas.microsoft.com/office/drawing/2014/main" id="{1B5E44CB-9FEF-8E46-ADE7-C6878CCA2F9B}"/>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spTree>
    <p:extLst>
      <p:ext uri="{BB962C8B-B14F-4D97-AF65-F5344CB8AC3E}">
        <p14:creationId xmlns:p14="http://schemas.microsoft.com/office/powerpoint/2010/main" val="1490953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3F3363-D36B-4942-87A8-FED6DF69AEAE}"/>
              </a:ext>
            </a:extLst>
          </p:cNvPr>
          <p:cNvSpPr>
            <a:spLocks noGrp="1"/>
          </p:cNvSpPr>
          <p:nvPr>
            <p:ph type="body" idx="1"/>
          </p:nvPr>
        </p:nvSpPr>
        <p:spPr>
          <a:xfrm>
            <a:off x="838200" y="1298222"/>
            <a:ext cx="10515600" cy="487874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7">
            <a:extLst>
              <a:ext uri="{FF2B5EF4-FFF2-40B4-BE49-F238E27FC236}">
                <a16:creationId xmlns:a16="http://schemas.microsoft.com/office/drawing/2014/main" id="{5CA93B93-3243-C248-A970-24A76A358583}"/>
              </a:ext>
            </a:extLst>
          </p:cNvPr>
          <p:cNvSpPr>
            <a:spLocks noGrp="1"/>
          </p:cNvSpPr>
          <p:nvPr>
            <p:ph type="title"/>
          </p:nvPr>
        </p:nvSpPr>
        <p:spPr>
          <a:xfrm>
            <a:off x="838200" y="365126"/>
            <a:ext cx="10515600" cy="84278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10" name="Date Placeholder 3">
            <a:extLst>
              <a:ext uri="{FF2B5EF4-FFF2-40B4-BE49-F238E27FC236}">
                <a16:creationId xmlns:a16="http://schemas.microsoft.com/office/drawing/2014/main" id="{88BACC8E-7FE2-EE49-8CEA-AAD5143CE50E}"/>
              </a:ext>
            </a:extLst>
          </p:cNvPr>
          <p:cNvSpPr>
            <a:spLocks noGrp="1"/>
          </p:cNvSpPr>
          <p:nvPr>
            <p:ph type="dt" sz="half" idx="2"/>
          </p:nvPr>
        </p:nvSpPr>
        <p:spPr>
          <a:xfrm>
            <a:off x="838200" y="6356350"/>
            <a:ext cx="2743200" cy="365125"/>
          </a:xfrm>
          <a:prstGeom prst="rect">
            <a:avLst/>
          </a:prstGeom>
        </p:spPr>
        <p:txBody>
          <a:bodyPr/>
          <a:lstStyle>
            <a:lvl1pPr>
              <a:defRPr>
                <a:solidFill>
                  <a:schemeClr val="tx1">
                    <a:lumMod val="50000"/>
                    <a:lumOff val="50000"/>
                  </a:schemeClr>
                </a:solidFill>
              </a:defRPr>
            </a:lvl1pPr>
          </a:lstStyle>
          <a:p>
            <a:fld id="{B73A2E78-F38A-E046-ACDB-668F070D1EF6}" type="datetime1">
              <a:rPr lang="en-CA" smtClean="0"/>
              <a:pPr/>
              <a:t>2022-09-13</a:t>
            </a:fld>
            <a:endParaRPr lang="en-US" dirty="0"/>
          </a:p>
        </p:txBody>
      </p:sp>
      <p:sp>
        <p:nvSpPr>
          <p:cNvPr id="11" name="Slide Number Placeholder 5">
            <a:extLst>
              <a:ext uri="{FF2B5EF4-FFF2-40B4-BE49-F238E27FC236}">
                <a16:creationId xmlns:a16="http://schemas.microsoft.com/office/drawing/2014/main" id="{8D3E7A09-626A-BA49-9FC3-7280AA1F93DE}"/>
              </a:ext>
            </a:extLst>
          </p:cNvPr>
          <p:cNvSpPr>
            <a:spLocks noGrp="1"/>
          </p:cNvSpPr>
          <p:nvPr>
            <p:ph type="sldNum" sz="quarter" idx="4"/>
          </p:nvPr>
        </p:nvSpPr>
        <p:spPr>
          <a:xfrm>
            <a:off x="8610600" y="6356350"/>
            <a:ext cx="2743200" cy="365125"/>
          </a:xfrm>
          <a:prstGeom prst="rect">
            <a:avLst/>
          </a:prstGeom>
        </p:spPr>
        <p:txBody>
          <a:bodyPr/>
          <a:lstStyle>
            <a:lvl1pPr algn="r">
              <a:defRPr sz="1800">
                <a:solidFill>
                  <a:schemeClr val="tx1">
                    <a:lumMod val="50000"/>
                    <a:lumOff val="50000"/>
                  </a:schemeClr>
                </a:solidFill>
              </a:defRPr>
            </a:lvl1pPr>
          </a:lstStyle>
          <a:p>
            <a:fld id="{055BDE2E-7167-1944-9FEE-E44668D91CB6}" type="slidenum">
              <a:rPr lang="en-US" smtClean="0"/>
              <a:pPr/>
              <a:t>‹#›</a:t>
            </a:fld>
            <a:endParaRPr lang="en-US" dirty="0"/>
          </a:p>
        </p:txBody>
      </p:sp>
    </p:spTree>
    <p:extLst>
      <p:ext uri="{BB962C8B-B14F-4D97-AF65-F5344CB8AC3E}">
        <p14:creationId xmlns:p14="http://schemas.microsoft.com/office/powerpoint/2010/main" val="1961663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w3.org/groups/ig/web-networks/calendar" TargetMode="External"/><Relationship Id="rId2" Type="http://schemas.openxmlformats.org/officeDocument/2006/relationships/hyperlink" Target="https://github.com/w3c/edge-computing-web-exploration/issue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3c.github.io/edge-computing-web-exploration/" TargetMode="External"/><Relationship Id="rId2" Type="http://schemas.openxmlformats.org/officeDocument/2006/relationships/hyperlink" Target="https://github.com/w3c/edge-computing-web-exploration"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w3c.github.io/edge-computing-web-exploration/#UC-MLA" TargetMode="External"/><Relationship Id="rId13" Type="http://schemas.openxmlformats.org/officeDocument/2006/relationships/image" Target="../media/image4.gif"/><Relationship Id="rId3" Type="http://schemas.openxmlformats.org/officeDocument/2006/relationships/hyperlink" Target="https://w3c.github.io/edge-computing-web-exploration/#UC-CA" TargetMode="External"/><Relationship Id="rId7" Type="http://schemas.openxmlformats.org/officeDocument/2006/relationships/hyperlink" Target="https://w3c.github.io/edge-computing-web-exploration/#UC-VC" TargetMode="External"/><Relationship Id="rId12"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hyperlink" Target="https://w3c.github.io/edge-computing-web-exploration/#UC-SA" TargetMode="External"/><Relationship Id="rId11" Type="http://schemas.openxmlformats.org/officeDocument/2006/relationships/image" Target="../media/image2.emf"/><Relationship Id="rId5" Type="http://schemas.openxmlformats.org/officeDocument/2006/relationships/hyperlink" Target="https://w3c.github.io/edge-computing-web-exploration/#UC-CG" TargetMode="External"/><Relationship Id="rId10" Type="http://schemas.openxmlformats.org/officeDocument/2006/relationships/image" Target="../media/image1.png"/><Relationship Id="rId4" Type="http://schemas.openxmlformats.org/officeDocument/2006/relationships/hyperlink" Target="https://w3c.github.io/edge-computing-web-exploration/#UC-VR" TargetMode="External"/><Relationship Id="rId9" Type="http://schemas.openxmlformats.org/officeDocument/2006/relationships/hyperlink" Target="https://w3c.github.io/edge-computing-web-exploration/#UC-IVPU"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w3c.github.io/edge-computing-web-exploration/#UC-CM" TargetMode="External"/><Relationship Id="rId3" Type="http://schemas.openxmlformats.org/officeDocument/2006/relationships/hyperlink" Target="https://w3c.github.io/edge-computing-web-exploration/#UC-PWMP" TargetMode="External"/><Relationship Id="rId7" Type="http://schemas.openxmlformats.org/officeDocument/2006/relationships/hyperlink" Target="https://w3c.github.io/edge-computing-web-exploration/#UC-RNA"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hyperlink" Target="https://w3c.github.io/edge-computing-web-exploration/#UC-ALPR" TargetMode="External"/><Relationship Id="rId5" Type="http://schemas.openxmlformats.org/officeDocument/2006/relationships/hyperlink" Target="https://w3c.github.io/edge-computing-web-exploration/#UC-LVB" TargetMode="External"/><Relationship Id="rId10" Type="http://schemas.openxmlformats.org/officeDocument/2006/relationships/image" Target="../media/image6.png"/><Relationship Id="rId4" Type="http://schemas.openxmlformats.org/officeDocument/2006/relationships/hyperlink" Target="https://w3c.github.io/edge-computing-web-exploration/#UC-BR" TargetMode="External"/><Relationship Id="rId9" Type="http://schemas.openxmlformats.org/officeDocument/2006/relationships/image" Target="../media/image5.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87674-345B-6D45-8433-396169D87CDD}"/>
              </a:ext>
            </a:extLst>
          </p:cNvPr>
          <p:cNvSpPr>
            <a:spLocks noGrp="1"/>
          </p:cNvSpPr>
          <p:nvPr>
            <p:ph type="ctrTitle"/>
          </p:nvPr>
        </p:nvSpPr>
        <p:spPr>
          <a:xfrm>
            <a:off x="838200" y="1879883"/>
            <a:ext cx="10515600" cy="1392589"/>
          </a:xfrm>
        </p:spPr>
        <p:txBody>
          <a:bodyPr>
            <a:normAutofit fontScale="90000"/>
          </a:bodyPr>
          <a:lstStyle/>
          <a:p>
            <a:r>
              <a:rPr lang="en-US" dirty="0"/>
              <a:t>Web and Networks IG:</a:t>
            </a:r>
            <a:br>
              <a:rPr lang="en-US" dirty="0"/>
            </a:br>
            <a:r>
              <a:rPr lang="en-US" i="1" dirty="0"/>
              <a:t>Edge Computing Web Exploration</a:t>
            </a:r>
          </a:p>
        </p:txBody>
      </p:sp>
      <p:sp>
        <p:nvSpPr>
          <p:cNvPr id="3" name="Subtitle 2">
            <a:extLst>
              <a:ext uri="{FF2B5EF4-FFF2-40B4-BE49-F238E27FC236}">
                <a16:creationId xmlns:a16="http://schemas.microsoft.com/office/drawing/2014/main" id="{C0E957DB-7468-C943-8F4B-9FE90A3CB8D2}"/>
              </a:ext>
            </a:extLst>
          </p:cNvPr>
          <p:cNvSpPr>
            <a:spLocks noGrp="1"/>
          </p:cNvSpPr>
          <p:nvPr>
            <p:ph type="subTitle" idx="1"/>
          </p:nvPr>
        </p:nvSpPr>
        <p:spPr/>
        <p:txBody>
          <a:bodyPr/>
          <a:lstStyle/>
          <a:p>
            <a:r>
              <a:rPr lang="en-US" dirty="0"/>
              <a:t>TPAC 2022</a:t>
            </a:r>
          </a:p>
          <a:p>
            <a:r>
              <a:rPr lang="en-US" dirty="0"/>
              <a:t>13 September 2022</a:t>
            </a:r>
          </a:p>
        </p:txBody>
      </p:sp>
    </p:spTree>
    <p:extLst>
      <p:ext uri="{BB962C8B-B14F-4D97-AF65-F5344CB8AC3E}">
        <p14:creationId xmlns:p14="http://schemas.microsoft.com/office/powerpoint/2010/main" val="172328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817AD-368A-E858-3FD5-E620FCF354CE}"/>
              </a:ext>
            </a:extLst>
          </p:cNvPr>
          <p:cNvSpPr>
            <a:spLocks noGrp="1"/>
          </p:cNvSpPr>
          <p:nvPr>
            <p:ph type="title"/>
          </p:nvPr>
        </p:nvSpPr>
        <p:spPr/>
        <p:txBody>
          <a:bodyPr/>
          <a:lstStyle/>
          <a:p>
            <a:r>
              <a:rPr lang="en-US" dirty="0"/>
              <a:t>Proposals</a:t>
            </a:r>
          </a:p>
        </p:txBody>
      </p:sp>
      <p:sp>
        <p:nvSpPr>
          <p:cNvPr id="3" name="Text Placeholder 2">
            <a:extLst>
              <a:ext uri="{FF2B5EF4-FFF2-40B4-BE49-F238E27FC236}">
                <a16:creationId xmlns:a16="http://schemas.microsoft.com/office/drawing/2014/main" id="{233C1420-C97C-554F-565B-E2EBA9631341}"/>
              </a:ext>
            </a:extLst>
          </p:cNvPr>
          <p:cNvSpPr>
            <a:spLocks noGrp="1"/>
          </p:cNvSpPr>
          <p:nvPr>
            <p:ph type="body" idx="1"/>
          </p:nvPr>
        </p:nvSpPr>
        <p:spPr/>
        <p:txBody>
          <a:bodyPr/>
          <a:lstStyle/>
          <a:p>
            <a:r>
              <a:rPr lang="en-US" dirty="0"/>
              <a:t>Seamless Code Sharing</a:t>
            </a:r>
          </a:p>
        </p:txBody>
      </p:sp>
      <p:sp>
        <p:nvSpPr>
          <p:cNvPr id="4" name="Content Placeholder 3">
            <a:extLst>
              <a:ext uri="{FF2B5EF4-FFF2-40B4-BE49-F238E27FC236}">
                <a16:creationId xmlns:a16="http://schemas.microsoft.com/office/drawing/2014/main" id="{5EE403A2-B00B-6795-1893-BA4DF31E4E85}"/>
              </a:ext>
            </a:extLst>
          </p:cNvPr>
          <p:cNvSpPr>
            <a:spLocks noGrp="1"/>
          </p:cNvSpPr>
          <p:nvPr>
            <p:ph sz="half" idx="2"/>
          </p:nvPr>
        </p:nvSpPr>
        <p:spPr>
          <a:xfrm>
            <a:off x="839789" y="1662112"/>
            <a:ext cx="3046412" cy="4527551"/>
          </a:xfrm>
        </p:spPr>
        <p:txBody>
          <a:bodyPr/>
          <a:lstStyle/>
          <a:p>
            <a:r>
              <a:rPr lang="en-US" dirty="0"/>
              <a:t>Seamlessly migrate WASM code between cloud and edge.</a:t>
            </a:r>
          </a:p>
        </p:txBody>
      </p:sp>
      <p:sp>
        <p:nvSpPr>
          <p:cNvPr id="5" name="Text Placeholder 4">
            <a:extLst>
              <a:ext uri="{FF2B5EF4-FFF2-40B4-BE49-F238E27FC236}">
                <a16:creationId xmlns:a16="http://schemas.microsoft.com/office/drawing/2014/main" id="{24C9F4E0-1F4C-6E3A-AFF9-25340A6675F0}"/>
              </a:ext>
            </a:extLst>
          </p:cNvPr>
          <p:cNvSpPr>
            <a:spLocks noGrp="1"/>
          </p:cNvSpPr>
          <p:nvPr>
            <p:ph type="body" sz="quarter" idx="3"/>
          </p:nvPr>
        </p:nvSpPr>
        <p:spPr>
          <a:xfrm>
            <a:off x="811211" y="3464489"/>
            <a:ext cx="5183188" cy="529343"/>
          </a:xfrm>
        </p:spPr>
        <p:txBody>
          <a:bodyPr/>
          <a:lstStyle/>
          <a:p>
            <a:r>
              <a:rPr lang="en-US" dirty="0"/>
              <a:t>Distributed Worker</a:t>
            </a:r>
          </a:p>
        </p:txBody>
      </p:sp>
      <p:sp>
        <p:nvSpPr>
          <p:cNvPr id="6" name="Content Placeholder 5">
            <a:extLst>
              <a:ext uri="{FF2B5EF4-FFF2-40B4-BE49-F238E27FC236}">
                <a16:creationId xmlns:a16="http://schemas.microsoft.com/office/drawing/2014/main" id="{9BCB25B3-E878-7E46-FE22-5E1D43895079}"/>
              </a:ext>
            </a:extLst>
          </p:cNvPr>
          <p:cNvSpPr>
            <a:spLocks noGrp="1"/>
          </p:cNvSpPr>
          <p:nvPr>
            <p:ph sz="quarter" idx="4"/>
          </p:nvPr>
        </p:nvSpPr>
        <p:spPr>
          <a:xfrm>
            <a:off x="836612" y="3993832"/>
            <a:ext cx="5183188" cy="2210788"/>
          </a:xfrm>
        </p:spPr>
        <p:txBody>
          <a:bodyPr/>
          <a:lstStyle/>
          <a:p>
            <a:r>
              <a:rPr lang="en-US" dirty="0"/>
              <a:t>Extend existing Worker API to support distributed computing using a discoverable compute utility service.</a:t>
            </a:r>
          </a:p>
        </p:txBody>
      </p:sp>
      <p:sp>
        <p:nvSpPr>
          <p:cNvPr id="7" name="Date Placeholder 6">
            <a:extLst>
              <a:ext uri="{FF2B5EF4-FFF2-40B4-BE49-F238E27FC236}">
                <a16:creationId xmlns:a16="http://schemas.microsoft.com/office/drawing/2014/main" id="{EBA1D229-0DB2-7E06-23C5-D23DF3217394}"/>
              </a:ext>
            </a:extLst>
          </p:cNvPr>
          <p:cNvSpPr>
            <a:spLocks noGrp="1"/>
          </p:cNvSpPr>
          <p:nvPr>
            <p:ph type="dt" sz="half" idx="10"/>
          </p:nvPr>
        </p:nvSpPr>
        <p:spPr/>
        <p:txBody>
          <a:bodyPr/>
          <a:lstStyle/>
          <a:p>
            <a:fld id="{FF90905C-10FF-8047-AA7E-6DC7E8B6AF51}" type="datetime1">
              <a:rPr lang="en-CA" smtClean="0"/>
              <a:t>2022-09-13</a:t>
            </a:fld>
            <a:endParaRPr lang="en-US"/>
          </a:p>
        </p:txBody>
      </p:sp>
      <p:sp>
        <p:nvSpPr>
          <p:cNvPr id="8" name="Slide Number Placeholder 7">
            <a:extLst>
              <a:ext uri="{FF2B5EF4-FFF2-40B4-BE49-F238E27FC236}">
                <a16:creationId xmlns:a16="http://schemas.microsoft.com/office/drawing/2014/main" id="{F29D8531-0168-A90B-C795-B5B130FD9D3A}"/>
              </a:ext>
            </a:extLst>
          </p:cNvPr>
          <p:cNvSpPr>
            <a:spLocks noGrp="1"/>
          </p:cNvSpPr>
          <p:nvPr>
            <p:ph type="sldNum" sz="quarter" idx="12"/>
          </p:nvPr>
        </p:nvSpPr>
        <p:spPr/>
        <p:txBody>
          <a:bodyPr/>
          <a:lstStyle/>
          <a:p>
            <a:fld id="{055BDE2E-7167-1944-9FEE-E44668D91CB6}" type="slidenum">
              <a:rPr lang="en-US" smtClean="0"/>
              <a:t>10</a:t>
            </a:fld>
            <a:endParaRPr lang="en-US"/>
          </a:p>
        </p:txBody>
      </p:sp>
      <p:pic>
        <p:nvPicPr>
          <p:cNvPr id="1028" name="Picture 4">
            <a:extLst>
              <a:ext uri="{FF2B5EF4-FFF2-40B4-BE49-F238E27FC236}">
                <a16:creationId xmlns:a16="http://schemas.microsoft.com/office/drawing/2014/main" id="{F40D311C-761B-9602-1709-D92A4B0BE9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6529" y="3556874"/>
            <a:ext cx="5055869" cy="28439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FDB36F2-DAD0-AAE7-8B02-4A3FAF2F49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4324" y="1046762"/>
            <a:ext cx="7720199" cy="2070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391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60477-480F-196B-C439-568FB6C9E6FA}"/>
              </a:ext>
            </a:extLst>
          </p:cNvPr>
          <p:cNvSpPr>
            <a:spLocks noGrp="1"/>
          </p:cNvSpPr>
          <p:nvPr>
            <p:ph type="title"/>
          </p:nvPr>
        </p:nvSpPr>
        <p:spPr/>
        <p:txBody>
          <a:bodyPr/>
          <a:lstStyle/>
          <a:p>
            <a:r>
              <a:rPr lang="en-US" dirty="0"/>
              <a:t>Discussion (20m)</a:t>
            </a:r>
          </a:p>
        </p:txBody>
      </p:sp>
      <p:sp>
        <p:nvSpPr>
          <p:cNvPr id="3" name="Content Placeholder 2">
            <a:extLst>
              <a:ext uri="{FF2B5EF4-FFF2-40B4-BE49-F238E27FC236}">
                <a16:creationId xmlns:a16="http://schemas.microsoft.com/office/drawing/2014/main" id="{D7C1FD43-F264-936C-6B77-F4AC5041D6B7}"/>
              </a:ext>
            </a:extLst>
          </p:cNvPr>
          <p:cNvSpPr>
            <a:spLocks noGrp="1"/>
          </p:cNvSpPr>
          <p:nvPr>
            <p:ph idx="1"/>
          </p:nvPr>
        </p:nvSpPr>
        <p:spPr/>
        <p:txBody>
          <a:bodyPr/>
          <a:lstStyle/>
          <a:p>
            <a:r>
              <a:rPr lang="en-US" dirty="0"/>
              <a:t>Prioritization</a:t>
            </a:r>
          </a:p>
          <a:p>
            <a:pPr lvl="1"/>
            <a:r>
              <a:rPr lang="en-US" dirty="0"/>
              <a:t>Use cases</a:t>
            </a:r>
          </a:p>
          <a:p>
            <a:pPr lvl="1"/>
            <a:r>
              <a:rPr lang="en-US" dirty="0"/>
              <a:t>Requirements</a:t>
            </a:r>
          </a:p>
          <a:p>
            <a:r>
              <a:rPr lang="en-US" dirty="0"/>
              <a:t>Workload packaging</a:t>
            </a:r>
          </a:p>
          <a:p>
            <a:pPr lvl="1"/>
            <a:r>
              <a:rPr lang="en-US" dirty="0"/>
              <a:t>JS?  WASM?</a:t>
            </a:r>
          </a:p>
          <a:p>
            <a:r>
              <a:rPr lang="en-US" dirty="0"/>
              <a:t>Compatibility</a:t>
            </a:r>
          </a:p>
          <a:p>
            <a:pPr lvl="1"/>
            <a:r>
              <a:rPr lang="en-US" dirty="0"/>
              <a:t>New API or extension of an existing one?</a:t>
            </a:r>
          </a:p>
          <a:p>
            <a:r>
              <a:rPr lang="en-US" dirty="0"/>
              <a:t>Additional Stakeholders, Use Cases, or Requirements?</a:t>
            </a:r>
          </a:p>
        </p:txBody>
      </p:sp>
      <p:sp>
        <p:nvSpPr>
          <p:cNvPr id="4" name="Slide Number Placeholder 3">
            <a:extLst>
              <a:ext uri="{FF2B5EF4-FFF2-40B4-BE49-F238E27FC236}">
                <a16:creationId xmlns:a16="http://schemas.microsoft.com/office/drawing/2014/main" id="{7C0394B5-05B6-1075-58BE-B7A443753924}"/>
              </a:ext>
            </a:extLst>
          </p:cNvPr>
          <p:cNvSpPr>
            <a:spLocks noGrp="1"/>
          </p:cNvSpPr>
          <p:nvPr>
            <p:ph type="sldNum" sz="quarter" idx="12"/>
          </p:nvPr>
        </p:nvSpPr>
        <p:spPr/>
        <p:txBody>
          <a:bodyPr/>
          <a:lstStyle/>
          <a:p>
            <a:fld id="{055BDE2E-7167-1944-9FEE-E44668D91CB6}" type="slidenum">
              <a:rPr lang="en-US" smtClean="0"/>
              <a:t>11</a:t>
            </a:fld>
            <a:endParaRPr lang="en-US"/>
          </a:p>
        </p:txBody>
      </p:sp>
      <p:sp>
        <p:nvSpPr>
          <p:cNvPr id="5" name="Date Placeholder 4">
            <a:extLst>
              <a:ext uri="{FF2B5EF4-FFF2-40B4-BE49-F238E27FC236}">
                <a16:creationId xmlns:a16="http://schemas.microsoft.com/office/drawing/2014/main" id="{7C592D35-8715-4462-1FB9-B183559B45A3}"/>
              </a:ext>
            </a:extLst>
          </p:cNvPr>
          <p:cNvSpPr>
            <a:spLocks noGrp="1"/>
          </p:cNvSpPr>
          <p:nvPr>
            <p:ph type="dt" sz="half" idx="10"/>
          </p:nvPr>
        </p:nvSpPr>
        <p:spPr/>
        <p:txBody>
          <a:bodyPr/>
          <a:lstStyle/>
          <a:p>
            <a:fld id="{B929AB1E-7FD9-0A40-B7C0-508CCACB3E9A}" type="datetime1">
              <a:rPr lang="en-CA" smtClean="0"/>
              <a:t>2022-09-13</a:t>
            </a:fld>
            <a:endParaRPr lang="en-US"/>
          </a:p>
        </p:txBody>
      </p:sp>
    </p:spTree>
    <p:extLst>
      <p:ext uri="{BB962C8B-B14F-4D97-AF65-F5344CB8AC3E}">
        <p14:creationId xmlns:p14="http://schemas.microsoft.com/office/powerpoint/2010/main" val="3540888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F0521-E865-5EAF-B662-4A8E8FD72470}"/>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34FBD5C3-2FEE-97C2-1DC0-86EC71FFCF4A}"/>
              </a:ext>
            </a:extLst>
          </p:cNvPr>
          <p:cNvSpPr>
            <a:spLocks noGrp="1"/>
          </p:cNvSpPr>
          <p:nvPr>
            <p:ph idx="1"/>
          </p:nvPr>
        </p:nvSpPr>
        <p:spPr/>
        <p:txBody>
          <a:bodyPr/>
          <a:lstStyle/>
          <a:p>
            <a:r>
              <a:rPr lang="en-US" dirty="0"/>
              <a:t>Use </a:t>
            </a:r>
            <a:r>
              <a:rPr lang="en-US" dirty="0" err="1"/>
              <a:t>github</a:t>
            </a:r>
            <a:r>
              <a:rPr lang="en-US" dirty="0"/>
              <a:t> for raising issues (or PRs)</a:t>
            </a:r>
          </a:p>
          <a:p>
            <a:pPr lvl="1"/>
            <a:r>
              <a:rPr lang="en-US" dirty="0">
                <a:hlinkClick r:id="rId2"/>
              </a:rPr>
              <a:t>https://</a:t>
            </a:r>
            <a:r>
              <a:rPr lang="en-US" dirty="0" err="1">
                <a:hlinkClick r:id="rId2"/>
              </a:rPr>
              <a:t>github.com</a:t>
            </a:r>
            <a:r>
              <a:rPr lang="en-US" dirty="0">
                <a:hlinkClick r:id="rId2"/>
              </a:rPr>
              <a:t>/w3c/edge-computing-web-exploration/issues</a:t>
            </a:r>
            <a:endParaRPr lang="en-US" dirty="0"/>
          </a:p>
          <a:p>
            <a:r>
              <a:rPr lang="en-US" dirty="0"/>
              <a:t>Participate in WNIG (or CG) meetings</a:t>
            </a:r>
          </a:p>
          <a:p>
            <a:pPr lvl="1"/>
            <a:r>
              <a:rPr lang="en-US" dirty="0">
                <a:hlinkClick r:id="rId3"/>
              </a:rPr>
              <a:t>https://www.w3.org/groups/</a:t>
            </a:r>
            <a:r>
              <a:rPr lang="en-US" dirty="0" err="1">
                <a:hlinkClick r:id="rId3"/>
              </a:rPr>
              <a:t>ig</a:t>
            </a:r>
            <a:r>
              <a:rPr lang="en-US" dirty="0">
                <a:hlinkClick r:id="rId3"/>
              </a:rPr>
              <a:t>/web-networks/calendar</a:t>
            </a:r>
            <a:endParaRPr lang="en-US" dirty="0"/>
          </a:p>
        </p:txBody>
      </p:sp>
      <p:sp>
        <p:nvSpPr>
          <p:cNvPr id="4" name="Slide Number Placeholder 3">
            <a:extLst>
              <a:ext uri="{FF2B5EF4-FFF2-40B4-BE49-F238E27FC236}">
                <a16:creationId xmlns:a16="http://schemas.microsoft.com/office/drawing/2014/main" id="{195D58E3-B6CE-831A-086C-14F6E4EF70DE}"/>
              </a:ext>
            </a:extLst>
          </p:cNvPr>
          <p:cNvSpPr>
            <a:spLocks noGrp="1"/>
          </p:cNvSpPr>
          <p:nvPr>
            <p:ph type="sldNum" sz="quarter" idx="12"/>
          </p:nvPr>
        </p:nvSpPr>
        <p:spPr/>
        <p:txBody>
          <a:bodyPr/>
          <a:lstStyle/>
          <a:p>
            <a:fld id="{055BDE2E-7167-1944-9FEE-E44668D91CB6}" type="slidenum">
              <a:rPr lang="en-US" smtClean="0"/>
              <a:t>12</a:t>
            </a:fld>
            <a:endParaRPr lang="en-US"/>
          </a:p>
        </p:txBody>
      </p:sp>
      <p:sp>
        <p:nvSpPr>
          <p:cNvPr id="5" name="Date Placeholder 4">
            <a:extLst>
              <a:ext uri="{FF2B5EF4-FFF2-40B4-BE49-F238E27FC236}">
                <a16:creationId xmlns:a16="http://schemas.microsoft.com/office/drawing/2014/main" id="{88DBF4DF-A8A8-CB15-799A-8FA0909F655A}"/>
              </a:ext>
            </a:extLst>
          </p:cNvPr>
          <p:cNvSpPr>
            <a:spLocks noGrp="1"/>
          </p:cNvSpPr>
          <p:nvPr>
            <p:ph type="dt" sz="half" idx="10"/>
          </p:nvPr>
        </p:nvSpPr>
        <p:spPr/>
        <p:txBody>
          <a:bodyPr/>
          <a:lstStyle/>
          <a:p>
            <a:fld id="{B929AB1E-7FD9-0A40-B7C0-508CCACB3E9A}" type="datetime1">
              <a:rPr lang="en-CA" smtClean="0"/>
              <a:t>2022-09-13</a:t>
            </a:fld>
            <a:endParaRPr lang="en-US"/>
          </a:p>
        </p:txBody>
      </p:sp>
    </p:spTree>
    <p:extLst>
      <p:ext uri="{BB962C8B-B14F-4D97-AF65-F5344CB8AC3E}">
        <p14:creationId xmlns:p14="http://schemas.microsoft.com/office/powerpoint/2010/main" val="3445548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3F692-DC72-F8D2-C3AB-ECAAF942E295}"/>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F5E69EBB-5584-194F-71BA-0FDFEE2BE4D7}"/>
              </a:ext>
            </a:extLst>
          </p:cNvPr>
          <p:cNvSpPr>
            <a:spLocks noGrp="1"/>
          </p:cNvSpPr>
          <p:nvPr>
            <p:ph idx="1"/>
          </p:nvPr>
        </p:nvSpPr>
        <p:spPr/>
        <p:txBody>
          <a:bodyPr/>
          <a:lstStyle/>
          <a:p>
            <a:r>
              <a:rPr lang="en-US" dirty="0"/>
              <a:t>Summary (40m)</a:t>
            </a:r>
          </a:p>
          <a:p>
            <a:pPr lvl="1"/>
            <a:r>
              <a:rPr lang="en-US" dirty="0"/>
              <a:t>Explainer</a:t>
            </a:r>
          </a:p>
          <a:p>
            <a:pPr lvl="2"/>
            <a:r>
              <a:rPr lang="en-US" dirty="0"/>
              <a:t>Repo: </a:t>
            </a:r>
            <a:r>
              <a:rPr lang="en-US" dirty="0">
                <a:hlinkClick r:id="rId2"/>
              </a:rPr>
              <a:t>https://</a:t>
            </a:r>
            <a:r>
              <a:rPr lang="en-US" dirty="0" err="1">
                <a:hlinkClick r:id="rId2"/>
              </a:rPr>
              <a:t>github.com</a:t>
            </a:r>
            <a:r>
              <a:rPr lang="en-US" dirty="0">
                <a:hlinkClick r:id="rId2"/>
              </a:rPr>
              <a:t>/w3c/edge-computing-web-exploration</a:t>
            </a:r>
            <a:endParaRPr lang="en-US" dirty="0"/>
          </a:p>
          <a:p>
            <a:pPr lvl="2"/>
            <a:r>
              <a:rPr lang="en-US" dirty="0"/>
              <a:t>Rendered: </a:t>
            </a:r>
            <a:r>
              <a:rPr lang="en-US" dirty="0">
                <a:hlinkClick r:id="rId3"/>
              </a:rPr>
              <a:t>https://w3c.github.io/edge-computing-web-exploration/</a:t>
            </a:r>
            <a:endParaRPr lang="en-US" dirty="0"/>
          </a:p>
          <a:p>
            <a:pPr lvl="1"/>
            <a:r>
              <a:rPr lang="en-US" dirty="0"/>
              <a:t>Use cases</a:t>
            </a:r>
          </a:p>
          <a:p>
            <a:pPr lvl="1"/>
            <a:r>
              <a:rPr lang="en-US" dirty="0"/>
              <a:t>Stakeholders</a:t>
            </a:r>
          </a:p>
          <a:p>
            <a:pPr lvl="1"/>
            <a:r>
              <a:rPr lang="en-US" dirty="0"/>
              <a:t>General Requirements</a:t>
            </a:r>
          </a:p>
          <a:p>
            <a:pPr lvl="1"/>
            <a:r>
              <a:rPr lang="en-US" dirty="0">
                <a:solidFill>
                  <a:schemeClr val="bg2">
                    <a:lumMod val="75000"/>
                  </a:schemeClr>
                </a:solidFill>
              </a:rPr>
              <a:t>Detailed Requirements</a:t>
            </a:r>
          </a:p>
          <a:p>
            <a:pPr lvl="1"/>
            <a:r>
              <a:rPr lang="en-US" dirty="0"/>
              <a:t>Proposals</a:t>
            </a:r>
          </a:p>
          <a:p>
            <a:r>
              <a:rPr lang="en-US" dirty="0"/>
              <a:t>Discussion (20m)</a:t>
            </a:r>
          </a:p>
        </p:txBody>
      </p:sp>
      <p:sp>
        <p:nvSpPr>
          <p:cNvPr id="4" name="Slide Number Placeholder 3">
            <a:extLst>
              <a:ext uri="{FF2B5EF4-FFF2-40B4-BE49-F238E27FC236}">
                <a16:creationId xmlns:a16="http://schemas.microsoft.com/office/drawing/2014/main" id="{BDAC4B47-2D6B-7E6B-C1D0-665B71EDF408}"/>
              </a:ext>
            </a:extLst>
          </p:cNvPr>
          <p:cNvSpPr>
            <a:spLocks noGrp="1"/>
          </p:cNvSpPr>
          <p:nvPr>
            <p:ph type="sldNum" sz="quarter" idx="12"/>
          </p:nvPr>
        </p:nvSpPr>
        <p:spPr/>
        <p:txBody>
          <a:bodyPr/>
          <a:lstStyle/>
          <a:p>
            <a:fld id="{055BDE2E-7167-1944-9FEE-E44668D91CB6}" type="slidenum">
              <a:rPr lang="en-US" smtClean="0"/>
              <a:t>2</a:t>
            </a:fld>
            <a:endParaRPr lang="en-US"/>
          </a:p>
        </p:txBody>
      </p:sp>
      <p:sp>
        <p:nvSpPr>
          <p:cNvPr id="5" name="Date Placeholder 4">
            <a:extLst>
              <a:ext uri="{FF2B5EF4-FFF2-40B4-BE49-F238E27FC236}">
                <a16:creationId xmlns:a16="http://schemas.microsoft.com/office/drawing/2014/main" id="{06A95EC9-1CCD-C2DC-D39D-9B07DC47EF65}"/>
              </a:ext>
            </a:extLst>
          </p:cNvPr>
          <p:cNvSpPr>
            <a:spLocks noGrp="1"/>
          </p:cNvSpPr>
          <p:nvPr>
            <p:ph type="dt" sz="half" idx="10"/>
          </p:nvPr>
        </p:nvSpPr>
        <p:spPr/>
        <p:txBody>
          <a:bodyPr/>
          <a:lstStyle/>
          <a:p>
            <a:fld id="{B929AB1E-7FD9-0A40-B7C0-508CCACB3E9A}" type="datetime1">
              <a:rPr lang="en-CA" smtClean="0"/>
              <a:t>2022-09-13</a:t>
            </a:fld>
            <a:endParaRPr lang="en-US"/>
          </a:p>
        </p:txBody>
      </p:sp>
    </p:spTree>
    <p:extLst>
      <p:ext uri="{BB962C8B-B14F-4D97-AF65-F5344CB8AC3E}">
        <p14:creationId xmlns:p14="http://schemas.microsoft.com/office/powerpoint/2010/main" val="3784016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F5898-6566-0695-245F-D452E80BEAA3}"/>
              </a:ext>
            </a:extLst>
          </p:cNvPr>
          <p:cNvSpPr>
            <a:spLocks noGrp="1"/>
          </p:cNvSpPr>
          <p:nvPr>
            <p:ph type="title"/>
          </p:nvPr>
        </p:nvSpPr>
        <p:spPr>
          <a:xfrm>
            <a:off x="221381" y="270693"/>
            <a:ext cx="5950821" cy="820207"/>
          </a:xfrm>
        </p:spPr>
        <p:txBody>
          <a:bodyPr>
            <a:normAutofit fontScale="90000"/>
          </a:bodyPr>
          <a:lstStyle/>
          <a:p>
            <a:r>
              <a:rPr lang="en-US" dirty="0"/>
              <a:t>Use Cases</a:t>
            </a:r>
            <a:r>
              <a:rPr lang="en-US" altLang="zh-CN" sz="2400" dirty="0"/>
              <a:t>(Accelerated work loads,</a:t>
            </a:r>
            <a:r>
              <a:rPr lang="zh-CN" altLang="en-US" sz="2400" dirty="0"/>
              <a:t> </a:t>
            </a:r>
            <a:r>
              <a:rPr lang="en-US" altLang="zh-CN" sz="2400" dirty="0"/>
              <a:t>1/2)</a:t>
            </a:r>
            <a:r>
              <a:rPr lang="zh-CN" altLang="en-US" sz="2400" dirty="0"/>
              <a:t> </a:t>
            </a:r>
            <a:endParaRPr lang="en-US" dirty="0"/>
          </a:p>
        </p:txBody>
      </p:sp>
      <p:sp>
        <p:nvSpPr>
          <p:cNvPr id="3" name="Content Placeholder 2">
            <a:extLst>
              <a:ext uri="{FF2B5EF4-FFF2-40B4-BE49-F238E27FC236}">
                <a16:creationId xmlns:a16="http://schemas.microsoft.com/office/drawing/2014/main" id="{F26F3DCD-9AD6-35F7-0351-219A179B3D22}"/>
              </a:ext>
            </a:extLst>
          </p:cNvPr>
          <p:cNvSpPr>
            <a:spLocks noGrp="1"/>
          </p:cNvSpPr>
          <p:nvPr>
            <p:ph sz="half" idx="1"/>
          </p:nvPr>
        </p:nvSpPr>
        <p:spPr/>
        <p:txBody>
          <a:bodyPr/>
          <a:lstStyle/>
          <a:p>
            <a:pPr marL="225425" lvl="1" indent="-214313"/>
            <a:r>
              <a:rPr lang="en-CA" b="0" i="0" dirty="0">
                <a:solidFill>
                  <a:srgbClr val="000000"/>
                </a:solidFill>
                <a:effectLst/>
                <a:latin typeface="Arial" panose="020B0604020202020204" pitchFamily="34" charset="0"/>
                <a:hlinkClick r:id="rId3"/>
              </a:rPr>
              <a:t>Cloud App</a:t>
            </a:r>
            <a:endParaRPr lang="en-CA" dirty="0">
              <a:solidFill>
                <a:srgbClr val="000000"/>
              </a:solidFill>
              <a:latin typeface="Arial" panose="020B0604020202020204" pitchFamily="34" charset="0"/>
            </a:endParaRPr>
          </a:p>
          <a:p>
            <a:pPr marL="225425" lvl="1" indent="-214313"/>
            <a:r>
              <a:rPr lang="en-CA" b="0" i="0" dirty="0">
                <a:solidFill>
                  <a:srgbClr val="000000"/>
                </a:solidFill>
                <a:effectLst/>
                <a:latin typeface="Arial" panose="020B0604020202020204" pitchFamily="34" charset="0"/>
                <a:hlinkClick r:id="rId4"/>
              </a:rPr>
              <a:t>VR/AR Acceleration</a:t>
            </a:r>
            <a:endParaRPr lang="en-CA" dirty="0">
              <a:solidFill>
                <a:srgbClr val="000000"/>
              </a:solidFill>
              <a:latin typeface="Arial" panose="020B0604020202020204" pitchFamily="34" charset="0"/>
            </a:endParaRPr>
          </a:p>
          <a:p>
            <a:pPr marL="225425" lvl="1" indent="-214313"/>
            <a:r>
              <a:rPr lang="en-CA" b="0" i="0" dirty="0">
                <a:solidFill>
                  <a:srgbClr val="000000"/>
                </a:solidFill>
                <a:effectLst/>
                <a:latin typeface="Arial" panose="020B0604020202020204" pitchFamily="34" charset="0"/>
                <a:hlinkClick r:id="rId5"/>
              </a:rPr>
              <a:t>Cloud Gaming</a:t>
            </a:r>
            <a:endParaRPr lang="en-CA" dirty="0">
              <a:solidFill>
                <a:srgbClr val="000000"/>
              </a:solidFill>
              <a:latin typeface="Arial" panose="020B0604020202020204" pitchFamily="34" charset="0"/>
            </a:endParaRPr>
          </a:p>
          <a:p>
            <a:pPr marL="225425" lvl="1" indent="-214313"/>
            <a:r>
              <a:rPr lang="en-CA" b="0" i="0" dirty="0">
                <a:solidFill>
                  <a:srgbClr val="000000"/>
                </a:solidFill>
                <a:effectLst/>
                <a:latin typeface="Arial" panose="020B0604020202020204" pitchFamily="34" charset="0"/>
                <a:hlinkClick r:id="rId6"/>
              </a:rPr>
              <a:t>Streaming Acceleration</a:t>
            </a:r>
            <a:endParaRPr lang="en-CA" dirty="0">
              <a:solidFill>
                <a:srgbClr val="000000"/>
              </a:solidFill>
              <a:latin typeface="Arial" panose="020B0604020202020204" pitchFamily="34" charset="0"/>
            </a:endParaRPr>
          </a:p>
          <a:p>
            <a:pPr marL="225425" lvl="1" indent="-214313"/>
            <a:r>
              <a:rPr lang="en-CA" b="0" i="0" dirty="0">
                <a:solidFill>
                  <a:srgbClr val="000000"/>
                </a:solidFill>
                <a:effectLst/>
                <a:latin typeface="Arial" panose="020B0604020202020204" pitchFamily="34" charset="0"/>
                <a:hlinkClick r:id="rId7"/>
              </a:rPr>
              <a:t>Online Video Conference</a:t>
            </a:r>
            <a:endParaRPr lang="en-CA" dirty="0">
              <a:solidFill>
                <a:srgbClr val="000000"/>
              </a:solidFill>
              <a:latin typeface="Arial" panose="020B0604020202020204" pitchFamily="34" charset="0"/>
            </a:endParaRPr>
          </a:p>
          <a:p>
            <a:pPr marL="225425" lvl="1" indent="-214313"/>
            <a:r>
              <a:rPr lang="en-CA" b="0" i="0" dirty="0">
                <a:solidFill>
                  <a:srgbClr val="000000"/>
                </a:solidFill>
                <a:effectLst/>
                <a:latin typeface="Arial" panose="020B0604020202020204" pitchFamily="34" charset="0"/>
                <a:hlinkClick r:id="rId8"/>
              </a:rPr>
              <a:t>Machine Learning Acceleration</a:t>
            </a:r>
            <a:endParaRPr lang="en-CA" b="0" i="0" dirty="0">
              <a:solidFill>
                <a:srgbClr val="000000"/>
              </a:solidFill>
              <a:effectLst/>
              <a:latin typeface="Arial" panose="020B0604020202020204" pitchFamily="34" charset="0"/>
            </a:endParaRPr>
          </a:p>
          <a:p>
            <a:pPr marL="225425" lvl="1" indent="-214313"/>
            <a:r>
              <a:rPr lang="en-CA" b="0" i="0" dirty="0">
                <a:solidFill>
                  <a:srgbClr val="000000"/>
                </a:solidFill>
                <a:effectLst/>
                <a:latin typeface="Arial" panose="020B0604020202020204" pitchFamily="34" charset="0"/>
                <a:hlinkClick r:id="rId9"/>
              </a:rPr>
              <a:t>Image and Video Processing and Understanding</a:t>
            </a:r>
            <a:endParaRPr lang="en-CA" b="0" i="0" dirty="0">
              <a:solidFill>
                <a:srgbClr val="000000"/>
              </a:solidFill>
              <a:effectLst/>
              <a:latin typeface="Arial" panose="020B0604020202020204" pitchFamily="34" charset="0"/>
            </a:endParaRPr>
          </a:p>
          <a:p>
            <a:pPr marL="0" indent="0">
              <a:buNone/>
            </a:pPr>
            <a:endParaRPr lang="en-US" dirty="0"/>
          </a:p>
        </p:txBody>
      </p:sp>
      <p:sp>
        <p:nvSpPr>
          <p:cNvPr id="5" name="Date Placeholder 4">
            <a:extLst>
              <a:ext uri="{FF2B5EF4-FFF2-40B4-BE49-F238E27FC236}">
                <a16:creationId xmlns:a16="http://schemas.microsoft.com/office/drawing/2014/main" id="{40AC8979-4C1D-06EA-4A10-D4966FBEAD8C}"/>
              </a:ext>
            </a:extLst>
          </p:cNvPr>
          <p:cNvSpPr>
            <a:spLocks noGrp="1"/>
          </p:cNvSpPr>
          <p:nvPr>
            <p:ph type="dt" sz="half" idx="10"/>
          </p:nvPr>
        </p:nvSpPr>
        <p:spPr/>
        <p:txBody>
          <a:bodyPr/>
          <a:lstStyle/>
          <a:p>
            <a:fld id="{B2B00E5D-EC04-AA49-8D52-0FCB6E08F63D}" type="datetime1">
              <a:rPr lang="en-CA" smtClean="0"/>
              <a:t>2022-09-13</a:t>
            </a:fld>
            <a:endParaRPr lang="en-US"/>
          </a:p>
        </p:txBody>
      </p:sp>
      <p:sp>
        <p:nvSpPr>
          <p:cNvPr id="6" name="Slide Number Placeholder 5">
            <a:extLst>
              <a:ext uri="{FF2B5EF4-FFF2-40B4-BE49-F238E27FC236}">
                <a16:creationId xmlns:a16="http://schemas.microsoft.com/office/drawing/2014/main" id="{EAF3988D-AF5F-C47A-8F68-B5D0F0EEE3B4}"/>
              </a:ext>
            </a:extLst>
          </p:cNvPr>
          <p:cNvSpPr>
            <a:spLocks noGrp="1"/>
          </p:cNvSpPr>
          <p:nvPr>
            <p:ph type="sldNum" sz="quarter" idx="12"/>
          </p:nvPr>
        </p:nvSpPr>
        <p:spPr/>
        <p:txBody>
          <a:bodyPr/>
          <a:lstStyle/>
          <a:p>
            <a:fld id="{055BDE2E-7167-1944-9FEE-E44668D91CB6}" type="slidenum">
              <a:rPr lang="en-US" smtClean="0"/>
              <a:t>3</a:t>
            </a:fld>
            <a:endParaRPr lang="en-US"/>
          </a:p>
        </p:txBody>
      </p:sp>
      <p:pic>
        <p:nvPicPr>
          <p:cNvPr id="7" name="图片 14">
            <a:extLst>
              <a:ext uri="{FF2B5EF4-FFF2-40B4-BE49-F238E27FC236}">
                <a16:creationId xmlns:a16="http://schemas.microsoft.com/office/drawing/2014/main" id="{51C02254-A0CC-C85A-D6C6-401B29506797}"/>
              </a:ext>
            </a:extLst>
          </p:cNvPr>
          <p:cNvPicPr>
            <a:picLocks noChangeAspect="1"/>
          </p:cNvPicPr>
          <p:nvPr/>
        </p:nvPicPr>
        <p:blipFill>
          <a:blip r:embed="rId10"/>
          <a:stretch>
            <a:fillRect/>
          </a:stretch>
        </p:blipFill>
        <p:spPr>
          <a:xfrm>
            <a:off x="6019800" y="412890"/>
            <a:ext cx="3597289" cy="1501672"/>
          </a:xfrm>
          <a:prstGeom prst="rect">
            <a:avLst/>
          </a:prstGeom>
        </p:spPr>
      </p:pic>
      <p:pic>
        <p:nvPicPr>
          <p:cNvPr id="9" name="图片 35">
            <a:extLst>
              <a:ext uri="{FF2B5EF4-FFF2-40B4-BE49-F238E27FC236}">
                <a16:creationId xmlns:a16="http://schemas.microsoft.com/office/drawing/2014/main" id="{96207F38-D36F-B2D2-D755-6402C2783A06}"/>
              </a:ext>
            </a:extLst>
          </p:cNvPr>
          <p:cNvPicPr>
            <a:picLocks noChangeAspect="1"/>
          </p:cNvPicPr>
          <p:nvPr/>
        </p:nvPicPr>
        <p:blipFill>
          <a:blip r:embed="rId11"/>
          <a:stretch>
            <a:fillRect/>
          </a:stretch>
        </p:blipFill>
        <p:spPr>
          <a:xfrm>
            <a:off x="6476611" y="2123140"/>
            <a:ext cx="3728016" cy="1188643"/>
          </a:xfrm>
          <a:prstGeom prst="rect">
            <a:avLst/>
          </a:prstGeom>
        </p:spPr>
      </p:pic>
      <p:pic>
        <p:nvPicPr>
          <p:cNvPr id="10" name="Picture 2" descr="Video Conferencing Leaving You and Your Business Behind for Sales and  Collaboration? - Hc.Services">
            <a:extLst>
              <a:ext uri="{FF2B5EF4-FFF2-40B4-BE49-F238E27FC236}">
                <a16:creationId xmlns:a16="http://schemas.microsoft.com/office/drawing/2014/main" id="{055C7F19-FCAC-B717-5797-1E6EF4DFFEB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03625" y="3520361"/>
            <a:ext cx="2306633" cy="1188643"/>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9">
            <a:extLst>
              <a:ext uri="{FF2B5EF4-FFF2-40B4-BE49-F238E27FC236}">
                <a16:creationId xmlns:a16="http://schemas.microsoft.com/office/drawing/2014/main" id="{7DC21DCC-EE34-5315-7194-F5DFA89D602F}"/>
              </a:ext>
            </a:extLst>
          </p:cNvPr>
          <p:cNvPicPr>
            <a:picLocks noChangeAspect="1"/>
          </p:cNvPicPr>
          <p:nvPr/>
        </p:nvPicPr>
        <p:blipFill>
          <a:blip r:embed="rId13"/>
          <a:stretch>
            <a:fillRect/>
          </a:stretch>
        </p:blipFill>
        <p:spPr>
          <a:xfrm>
            <a:off x="8972550" y="4851117"/>
            <a:ext cx="2521533" cy="1416261"/>
          </a:xfrm>
          <a:prstGeom prst="rect">
            <a:avLst/>
          </a:prstGeom>
        </p:spPr>
      </p:pic>
    </p:spTree>
    <p:extLst>
      <p:ext uri="{BB962C8B-B14F-4D97-AF65-F5344CB8AC3E}">
        <p14:creationId xmlns:p14="http://schemas.microsoft.com/office/powerpoint/2010/main" val="574955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F5898-6566-0695-245F-D452E80BEAA3}"/>
              </a:ext>
            </a:extLst>
          </p:cNvPr>
          <p:cNvSpPr>
            <a:spLocks noGrp="1"/>
          </p:cNvSpPr>
          <p:nvPr>
            <p:ph type="title"/>
          </p:nvPr>
        </p:nvSpPr>
        <p:spPr>
          <a:xfrm>
            <a:off x="260684" y="235613"/>
            <a:ext cx="10515600" cy="820207"/>
          </a:xfrm>
        </p:spPr>
        <p:txBody>
          <a:bodyPr/>
          <a:lstStyle/>
          <a:p>
            <a:r>
              <a:rPr lang="en-US" altLang="zh-CN" sz="4000" dirty="0">
                <a:solidFill>
                  <a:prstClr val="black"/>
                </a:solidFill>
              </a:rPr>
              <a:t>Use Cases</a:t>
            </a:r>
            <a:r>
              <a:rPr lang="en-US" altLang="zh-CN" sz="2200" dirty="0">
                <a:solidFill>
                  <a:prstClr val="black"/>
                </a:solidFill>
              </a:rPr>
              <a:t>(Accelerated work loads,</a:t>
            </a:r>
            <a:r>
              <a:rPr lang="zh-CN" altLang="en-US" sz="2200" dirty="0">
                <a:solidFill>
                  <a:prstClr val="black"/>
                </a:solidFill>
              </a:rPr>
              <a:t> </a:t>
            </a:r>
            <a:r>
              <a:rPr lang="en-US" altLang="zh-CN" sz="2200" dirty="0">
                <a:solidFill>
                  <a:prstClr val="black"/>
                </a:solidFill>
              </a:rPr>
              <a:t>2/2)</a:t>
            </a:r>
            <a:r>
              <a:rPr lang="zh-CN" altLang="en-US" sz="2200" dirty="0">
                <a:solidFill>
                  <a:prstClr val="black"/>
                </a:solidFill>
              </a:rPr>
              <a:t> </a:t>
            </a:r>
            <a:endParaRPr lang="en-US" dirty="0"/>
          </a:p>
        </p:txBody>
      </p:sp>
      <p:sp>
        <p:nvSpPr>
          <p:cNvPr id="3" name="Content Placeholder 2">
            <a:extLst>
              <a:ext uri="{FF2B5EF4-FFF2-40B4-BE49-F238E27FC236}">
                <a16:creationId xmlns:a16="http://schemas.microsoft.com/office/drawing/2014/main" id="{F26F3DCD-9AD6-35F7-0351-219A179B3D22}"/>
              </a:ext>
            </a:extLst>
          </p:cNvPr>
          <p:cNvSpPr>
            <a:spLocks noGrp="1"/>
          </p:cNvSpPr>
          <p:nvPr>
            <p:ph sz="half" idx="1"/>
          </p:nvPr>
        </p:nvSpPr>
        <p:spPr/>
        <p:txBody>
          <a:bodyPr/>
          <a:lstStyle/>
          <a:p>
            <a:pPr marL="225425" lvl="1" indent="-214313"/>
            <a:r>
              <a:rPr lang="en-CA" b="0" i="0" dirty="0">
                <a:solidFill>
                  <a:srgbClr val="000000"/>
                </a:solidFill>
                <a:effectLst/>
                <a:latin typeface="Arial" panose="020B0604020202020204" pitchFamily="34" charset="0"/>
                <a:hlinkClick r:id="rId3"/>
              </a:rPr>
              <a:t>Professional Web-based Media Production</a:t>
            </a:r>
            <a:endParaRPr lang="en-CA" b="0" i="0" dirty="0">
              <a:solidFill>
                <a:srgbClr val="000000"/>
              </a:solidFill>
              <a:effectLst/>
              <a:latin typeface="Arial" panose="020B0604020202020204" pitchFamily="34" charset="0"/>
            </a:endParaRPr>
          </a:p>
          <a:p>
            <a:pPr marL="225425" lvl="1" indent="-214313"/>
            <a:r>
              <a:rPr lang="en-CA" b="0" i="0" dirty="0">
                <a:solidFill>
                  <a:srgbClr val="000000"/>
                </a:solidFill>
                <a:effectLst/>
                <a:latin typeface="Arial" panose="020B0604020202020204" pitchFamily="34" charset="0"/>
                <a:hlinkClick r:id="rId4"/>
              </a:rPr>
              <a:t>Background Rendering</a:t>
            </a:r>
            <a:endParaRPr lang="en-CA" b="0" i="0" dirty="0">
              <a:solidFill>
                <a:srgbClr val="000000"/>
              </a:solidFill>
              <a:effectLst/>
              <a:latin typeface="Arial" panose="020B0604020202020204" pitchFamily="34" charset="0"/>
            </a:endParaRPr>
          </a:p>
          <a:p>
            <a:pPr marL="225425" lvl="1" indent="-214313"/>
            <a:r>
              <a:rPr lang="en-CA" b="0" i="0" dirty="0">
                <a:solidFill>
                  <a:srgbClr val="000000"/>
                </a:solidFill>
                <a:effectLst/>
                <a:latin typeface="Arial" panose="020B0604020202020204" pitchFamily="34" charset="0"/>
                <a:hlinkClick r:id="rId5"/>
              </a:rPr>
              <a:t>Live video broadcasting mobile application</a:t>
            </a:r>
            <a:endParaRPr lang="en-CA" b="0" i="0" dirty="0">
              <a:solidFill>
                <a:srgbClr val="000000"/>
              </a:solidFill>
              <a:effectLst/>
              <a:latin typeface="Arial" panose="020B0604020202020204" pitchFamily="34" charset="0"/>
            </a:endParaRPr>
          </a:p>
          <a:p>
            <a:pPr marL="225425" lvl="1" indent="-214313"/>
            <a:r>
              <a:rPr lang="en-CA" b="0" i="0" dirty="0">
                <a:solidFill>
                  <a:srgbClr val="000000"/>
                </a:solidFill>
                <a:effectLst/>
                <a:latin typeface="Arial" panose="020B0604020202020204" pitchFamily="34" charset="0"/>
                <a:hlinkClick r:id="rId6"/>
              </a:rPr>
              <a:t>Automatic License Plate Recognition</a:t>
            </a:r>
            <a:endParaRPr lang="en-CA" b="0" i="0" dirty="0">
              <a:solidFill>
                <a:srgbClr val="000000"/>
              </a:solidFill>
              <a:effectLst/>
              <a:latin typeface="Arial" panose="020B0604020202020204" pitchFamily="34" charset="0"/>
            </a:endParaRPr>
          </a:p>
          <a:p>
            <a:pPr marL="225425" lvl="1" indent="-214313"/>
            <a:r>
              <a:rPr lang="en-CA" b="0" i="0" dirty="0">
                <a:solidFill>
                  <a:srgbClr val="000000"/>
                </a:solidFill>
                <a:effectLst/>
                <a:latin typeface="Arial" panose="020B0604020202020204" pitchFamily="34" charset="0"/>
                <a:hlinkClick r:id="rId7"/>
              </a:rPr>
              <a:t>Robot Navigation Acceleration</a:t>
            </a:r>
            <a:endParaRPr lang="en-CA" b="0" i="0" dirty="0">
              <a:solidFill>
                <a:srgbClr val="000000"/>
              </a:solidFill>
              <a:effectLst/>
              <a:latin typeface="Arial" panose="020B0604020202020204" pitchFamily="34" charset="0"/>
            </a:endParaRPr>
          </a:p>
          <a:p>
            <a:pPr marL="225425" lvl="1" indent="-214313"/>
            <a:r>
              <a:rPr lang="en-CA" b="0" i="0" dirty="0">
                <a:solidFill>
                  <a:srgbClr val="000000"/>
                </a:solidFill>
                <a:effectLst/>
                <a:latin typeface="Arial" panose="020B0604020202020204" pitchFamily="34" charset="0"/>
                <a:hlinkClick r:id="rId8"/>
              </a:rPr>
              <a:t>Child Monitor</a:t>
            </a:r>
            <a:endParaRPr lang="en-CA" b="0" i="0" dirty="0">
              <a:solidFill>
                <a:srgbClr val="000000"/>
              </a:solidFill>
              <a:effectLst/>
              <a:latin typeface="Arial" panose="020B0604020202020204" pitchFamily="34" charset="0"/>
            </a:endParaRPr>
          </a:p>
          <a:p>
            <a:endParaRPr lang="en-US" dirty="0"/>
          </a:p>
        </p:txBody>
      </p:sp>
      <p:sp>
        <p:nvSpPr>
          <p:cNvPr id="5" name="Date Placeholder 4">
            <a:extLst>
              <a:ext uri="{FF2B5EF4-FFF2-40B4-BE49-F238E27FC236}">
                <a16:creationId xmlns:a16="http://schemas.microsoft.com/office/drawing/2014/main" id="{40AC8979-4C1D-06EA-4A10-D4966FBEAD8C}"/>
              </a:ext>
            </a:extLst>
          </p:cNvPr>
          <p:cNvSpPr>
            <a:spLocks noGrp="1"/>
          </p:cNvSpPr>
          <p:nvPr>
            <p:ph type="dt" sz="half" idx="10"/>
          </p:nvPr>
        </p:nvSpPr>
        <p:spPr/>
        <p:txBody>
          <a:bodyPr/>
          <a:lstStyle/>
          <a:p>
            <a:fld id="{B2B00E5D-EC04-AA49-8D52-0FCB6E08F63D}" type="datetime1">
              <a:rPr lang="en-CA" smtClean="0"/>
              <a:t>2022-09-13</a:t>
            </a:fld>
            <a:endParaRPr lang="en-US"/>
          </a:p>
        </p:txBody>
      </p:sp>
      <p:sp>
        <p:nvSpPr>
          <p:cNvPr id="6" name="Slide Number Placeholder 5">
            <a:extLst>
              <a:ext uri="{FF2B5EF4-FFF2-40B4-BE49-F238E27FC236}">
                <a16:creationId xmlns:a16="http://schemas.microsoft.com/office/drawing/2014/main" id="{EAF3988D-AF5F-C47A-8F68-B5D0F0EEE3B4}"/>
              </a:ext>
            </a:extLst>
          </p:cNvPr>
          <p:cNvSpPr>
            <a:spLocks noGrp="1"/>
          </p:cNvSpPr>
          <p:nvPr>
            <p:ph type="sldNum" sz="quarter" idx="12"/>
          </p:nvPr>
        </p:nvSpPr>
        <p:spPr/>
        <p:txBody>
          <a:bodyPr/>
          <a:lstStyle/>
          <a:p>
            <a:fld id="{055BDE2E-7167-1944-9FEE-E44668D91CB6}" type="slidenum">
              <a:rPr lang="en-US" smtClean="0"/>
              <a:t>4</a:t>
            </a:fld>
            <a:endParaRPr lang="en-US"/>
          </a:p>
        </p:txBody>
      </p:sp>
      <p:pic>
        <p:nvPicPr>
          <p:cNvPr id="7" name="图片 18">
            <a:extLst>
              <a:ext uri="{FF2B5EF4-FFF2-40B4-BE49-F238E27FC236}">
                <a16:creationId xmlns:a16="http://schemas.microsoft.com/office/drawing/2014/main" id="{1E1442E4-7A5D-C243-7613-5DB01FC89765}"/>
              </a:ext>
            </a:extLst>
          </p:cNvPr>
          <p:cNvPicPr>
            <a:picLocks noChangeAspect="1"/>
          </p:cNvPicPr>
          <p:nvPr/>
        </p:nvPicPr>
        <p:blipFill rotWithShape="1">
          <a:blip r:embed="rId9"/>
          <a:srcRect t="-2032" b="1"/>
          <a:stretch/>
        </p:blipFill>
        <p:spPr>
          <a:xfrm>
            <a:off x="7501542" y="3688024"/>
            <a:ext cx="2389742" cy="2630989"/>
          </a:xfrm>
          <a:prstGeom prst="rect">
            <a:avLst/>
          </a:prstGeom>
        </p:spPr>
      </p:pic>
      <p:pic>
        <p:nvPicPr>
          <p:cNvPr id="9" name="图片 29">
            <a:extLst>
              <a:ext uri="{FF2B5EF4-FFF2-40B4-BE49-F238E27FC236}">
                <a16:creationId xmlns:a16="http://schemas.microsoft.com/office/drawing/2014/main" id="{82C6FC65-3EDC-1FF8-1E00-FE87D228C658}"/>
              </a:ext>
            </a:extLst>
          </p:cNvPr>
          <p:cNvPicPr>
            <a:picLocks noChangeAspect="1"/>
          </p:cNvPicPr>
          <p:nvPr/>
        </p:nvPicPr>
        <p:blipFill>
          <a:blip r:embed="rId10"/>
          <a:stretch>
            <a:fillRect/>
          </a:stretch>
        </p:blipFill>
        <p:spPr>
          <a:xfrm>
            <a:off x="6095999" y="775228"/>
            <a:ext cx="5279009" cy="2653772"/>
          </a:xfrm>
          <a:prstGeom prst="rect">
            <a:avLst/>
          </a:prstGeom>
        </p:spPr>
      </p:pic>
    </p:spTree>
    <p:extLst>
      <p:ext uri="{BB962C8B-B14F-4D97-AF65-F5344CB8AC3E}">
        <p14:creationId xmlns:p14="http://schemas.microsoft.com/office/powerpoint/2010/main" val="3948532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FE015-5610-ED63-3044-61B73BCF1014}"/>
              </a:ext>
            </a:extLst>
          </p:cNvPr>
          <p:cNvSpPr>
            <a:spLocks noGrp="1"/>
          </p:cNvSpPr>
          <p:nvPr>
            <p:ph type="title"/>
          </p:nvPr>
        </p:nvSpPr>
        <p:spPr/>
        <p:txBody>
          <a:bodyPr/>
          <a:lstStyle/>
          <a:p>
            <a:r>
              <a:rPr lang="en-US" dirty="0"/>
              <a:t>Stakeholders</a:t>
            </a:r>
          </a:p>
        </p:txBody>
      </p:sp>
      <p:graphicFrame>
        <p:nvGraphicFramePr>
          <p:cNvPr id="6" name="Table 6">
            <a:extLst>
              <a:ext uri="{FF2B5EF4-FFF2-40B4-BE49-F238E27FC236}">
                <a16:creationId xmlns:a16="http://schemas.microsoft.com/office/drawing/2014/main" id="{9B3EA356-D536-C55C-5093-E4EE89D64DA4}"/>
              </a:ext>
            </a:extLst>
          </p:cNvPr>
          <p:cNvGraphicFramePr>
            <a:graphicFrameLocks noGrp="1"/>
          </p:cNvGraphicFramePr>
          <p:nvPr>
            <p:ph idx="1"/>
            <p:extLst>
              <p:ext uri="{D42A27DB-BD31-4B8C-83A1-F6EECF244321}">
                <p14:modId xmlns:p14="http://schemas.microsoft.com/office/powerpoint/2010/main" val="4255501667"/>
              </p:ext>
            </p:extLst>
          </p:nvPr>
        </p:nvGraphicFramePr>
        <p:xfrm>
          <a:off x="838200" y="1138555"/>
          <a:ext cx="10515599" cy="5323840"/>
        </p:xfrm>
        <a:graphic>
          <a:graphicData uri="http://schemas.openxmlformats.org/drawingml/2006/table">
            <a:tbl>
              <a:tblPr firstRow="1" bandRow="1">
                <a:tableStyleId>{5C22544A-7EE6-4342-B048-85BDC9FD1C3A}</a:tableStyleId>
              </a:tblPr>
              <a:tblGrid>
                <a:gridCol w="407670">
                  <a:extLst>
                    <a:ext uri="{9D8B030D-6E8A-4147-A177-3AD203B41FA5}">
                      <a16:colId xmlns:a16="http://schemas.microsoft.com/office/drawing/2014/main" val="2736281167"/>
                    </a:ext>
                  </a:extLst>
                </a:gridCol>
                <a:gridCol w="788670">
                  <a:extLst>
                    <a:ext uri="{9D8B030D-6E8A-4147-A177-3AD203B41FA5}">
                      <a16:colId xmlns:a16="http://schemas.microsoft.com/office/drawing/2014/main" val="1304877862"/>
                    </a:ext>
                  </a:extLst>
                </a:gridCol>
                <a:gridCol w="2777490">
                  <a:extLst>
                    <a:ext uri="{9D8B030D-6E8A-4147-A177-3AD203B41FA5}">
                      <a16:colId xmlns:a16="http://schemas.microsoft.com/office/drawing/2014/main" val="3717792851"/>
                    </a:ext>
                  </a:extLst>
                </a:gridCol>
                <a:gridCol w="4122375">
                  <a:extLst>
                    <a:ext uri="{9D8B030D-6E8A-4147-A177-3AD203B41FA5}">
                      <a16:colId xmlns:a16="http://schemas.microsoft.com/office/drawing/2014/main" val="535422333"/>
                    </a:ext>
                  </a:extLst>
                </a:gridCol>
                <a:gridCol w="2419394">
                  <a:extLst>
                    <a:ext uri="{9D8B030D-6E8A-4147-A177-3AD203B41FA5}">
                      <a16:colId xmlns:a16="http://schemas.microsoft.com/office/drawing/2014/main" val="3561671905"/>
                    </a:ext>
                  </a:extLst>
                </a:gridCol>
              </a:tblGrid>
              <a:tr h="370840">
                <a:tc>
                  <a:txBody>
                    <a:bodyPr/>
                    <a:lstStyle/>
                    <a:p>
                      <a:pPr algn="l"/>
                      <a:r>
                        <a:rPr lang="en-CA" sz="1500" dirty="0">
                          <a:effectLst/>
                        </a:rPr>
                        <a:t>P</a:t>
                      </a:r>
                    </a:p>
                  </a:txBody>
                  <a:tcPr anchor="ctr"/>
                </a:tc>
                <a:tc>
                  <a:txBody>
                    <a:bodyPr/>
                    <a:lstStyle/>
                    <a:p>
                      <a:pPr algn="l"/>
                      <a:r>
                        <a:rPr lang="en-CA" sz="1500" dirty="0" err="1">
                          <a:effectLst/>
                        </a:rPr>
                        <a:t>Abbv</a:t>
                      </a:r>
                      <a:endParaRPr lang="en-CA" sz="1500" dirty="0">
                        <a:effectLst/>
                      </a:endParaRPr>
                    </a:p>
                  </a:txBody>
                  <a:tcPr anchor="ctr"/>
                </a:tc>
                <a:tc>
                  <a:txBody>
                    <a:bodyPr/>
                    <a:lstStyle/>
                    <a:p>
                      <a:pPr algn="l"/>
                      <a:r>
                        <a:rPr lang="en-CA" sz="1500">
                          <a:effectLst/>
                        </a:rPr>
                        <a:t>Category</a:t>
                      </a:r>
                    </a:p>
                  </a:txBody>
                  <a:tcPr anchor="ctr"/>
                </a:tc>
                <a:tc>
                  <a:txBody>
                    <a:bodyPr/>
                    <a:lstStyle/>
                    <a:p>
                      <a:pPr algn="l"/>
                      <a:r>
                        <a:rPr lang="en-CA" sz="1500" dirty="0">
                          <a:effectLst/>
                        </a:rPr>
                        <a:t>Business Model</a:t>
                      </a:r>
                    </a:p>
                  </a:txBody>
                  <a:tcPr anchor="ctr"/>
                </a:tc>
                <a:tc>
                  <a:txBody>
                    <a:bodyPr/>
                    <a:lstStyle/>
                    <a:p>
                      <a:pPr algn="l"/>
                      <a:r>
                        <a:rPr lang="en-CA" sz="1500" dirty="0">
                          <a:effectLst/>
                        </a:rPr>
                        <a:t>Motivation</a:t>
                      </a:r>
                    </a:p>
                  </a:txBody>
                  <a:tcPr anchor="ctr"/>
                </a:tc>
                <a:extLst>
                  <a:ext uri="{0D108BD9-81ED-4DB2-BD59-A6C34878D82A}">
                    <a16:rowId xmlns:a16="http://schemas.microsoft.com/office/drawing/2014/main" val="2519130419"/>
                  </a:ext>
                </a:extLst>
              </a:tr>
              <a:tr h="370840">
                <a:tc>
                  <a:txBody>
                    <a:bodyPr/>
                    <a:lstStyle/>
                    <a:p>
                      <a:pPr algn="l"/>
                      <a:endParaRPr lang="en-CA" sz="1500" dirty="0">
                        <a:effectLst/>
                      </a:endParaRPr>
                    </a:p>
                  </a:txBody>
                  <a:tcPr marL="142875" marR="142875" marT="19050" marB="19050" anchor="ctr"/>
                </a:tc>
                <a:tc>
                  <a:txBody>
                    <a:bodyPr/>
                    <a:lstStyle/>
                    <a:p>
                      <a:pPr algn="l"/>
                      <a:r>
                        <a:rPr lang="en-CA" sz="1500" dirty="0">
                          <a:effectLst/>
                        </a:rPr>
                        <a:t>BWSR</a:t>
                      </a:r>
                    </a:p>
                  </a:txBody>
                  <a:tcPr marL="142875" marR="142875" marT="19050" marB="19050" anchor="ctr"/>
                </a:tc>
                <a:tc>
                  <a:txBody>
                    <a:bodyPr/>
                    <a:lstStyle/>
                    <a:p>
                      <a:pPr algn="l"/>
                      <a:r>
                        <a:rPr lang="en-CA" sz="1500" dirty="0">
                          <a:effectLst/>
                        </a:rPr>
                        <a:t>Browser Vendor</a:t>
                      </a:r>
                    </a:p>
                  </a:txBody>
                  <a:tcPr marL="142875" marR="142875" marT="19050" marB="19050" anchor="ctr"/>
                </a:tc>
                <a:tc>
                  <a:txBody>
                    <a:bodyPr/>
                    <a:lstStyle/>
                    <a:p>
                      <a:pPr algn="l"/>
                      <a:r>
                        <a:rPr lang="en-CA" sz="1500">
                          <a:effectLst/>
                        </a:rPr>
                        <a:t>OSS - supported by other business (e.g. CSP, ads/search)</a:t>
                      </a:r>
                    </a:p>
                  </a:txBody>
                  <a:tcPr marL="142875" marR="142875" marT="19050" marB="19050" anchor="ctr"/>
                </a:tc>
                <a:tc>
                  <a:txBody>
                    <a:bodyPr/>
                    <a:lstStyle/>
                    <a:p>
                      <a:pPr algn="l"/>
                      <a:r>
                        <a:rPr lang="en-CA" sz="1500" dirty="0">
                          <a:effectLst/>
                        </a:rPr>
                        <a:t>More applications can use web</a:t>
                      </a:r>
                    </a:p>
                  </a:txBody>
                  <a:tcPr marL="142875" marR="142875" marT="19050" marB="19050" anchor="ctr"/>
                </a:tc>
                <a:extLst>
                  <a:ext uri="{0D108BD9-81ED-4DB2-BD59-A6C34878D82A}">
                    <a16:rowId xmlns:a16="http://schemas.microsoft.com/office/drawing/2014/main" val="3163634782"/>
                  </a:ext>
                </a:extLst>
              </a:tr>
              <a:tr h="370840">
                <a:tc>
                  <a:txBody>
                    <a:bodyPr/>
                    <a:lstStyle/>
                    <a:p>
                      <a:pPr algn="l"/>
                      <a:endParaRPr lang="en-CA" sz="1500">
                        <a:effectLst/>
                      </a:endParaRPr>
                    </a:p>
                  </a:txBody>
                  <a:tcPr marL="142875" marR="142875" marT="19050" marB="19050" anchor="ctr"/>
                </a:tc>
                <a:tc>
                  <a:txBody>
                    <a:bodyPr/>
                    <a:lstStyle/>
                    <a:p>
                      <a:pPr algn="l"/>
                      <a:r>
                        <a:rPr lang="en-CA" sz="1500">
                          <a:effectLst/>
                        </a:rPr>
                        <a:t>CSP</a:t>
                      </a:r>
                    </a:p>
                  </a:txBody>
                  <a:tcPr marL="142875" marR="142875" marT="19050" marB="19050" anchor="ctr"/>
                </a:tc>
                <a:tc>
                  <a:txBody>
                    <a:bodyPr/>
                    <a:lstStyle/>
                    <a:p>
                      <a:pPr algn="l"/>
                      <a:r>
                        <a:rPr lang="en-CA" sz="1500" dirty="0">
                          <a:effectLst/>
                        </a:rPr>
                        <a:t>Cloud Service Provider</a:t>
                      </a:r>
                    </a:p>
                  </a:txBody>
                  <a:tcPr marL="142875" marR="142875" marT="19050" marB="19050" anchor="ctr"/>
                </a:tc>
                <a:tc>
                  <a:txBody>
                    <a:bodyPr/>
                    <a:lstStyle/>
                    <a:p>
                      <a:pPr algn="l"/>
                      <a:r>
                        <a:rPr lang="en-CA" sz="1500">
                          <a:effectLst/>
                        </a:rPr>
                        <a:t>Usage or subscription, account based (service provider pays)</a:t>
                      </a:r>
                    </a:p>
                  </a:txBody>
                  <a:tcPr marL="142875" marR="142875" marT="19050" marB="19050" anchor="ctr"/>
                </a:tc>
                <a:tc>
                  <a:txBody>
                    <a:bodyPr/>
                    <a:lstStyle/>
                    <a:p>
                      <a:pPr algn="l"/>
                      <a:r>
                        <a:rPr lang="en-CA" sz="1500" dirty="0">
                          <a:effectLst/>
                        </a:rPr>
                        <a:t>Offer edge computing service.</a:t>
                      </a:r>
                    </a:p>
                  </a:txBody>
                  <a:tcPr marL="142875" marR="142875" marT="19050" marB="19050" anchor="ctr"/>
                </a:tc>
                <a:extLst>
                  <a:ext uri="{0D108BD9-81ED-4DB2-BD59-A6C34878D82A}">
                    <a16:rowId xmlns:a16="http://schemas.microsoft.com/office/drawing/2014/main" val="1575844973"/>
                  </a:ext>
                </a:extLst>
              </a:tr>
              <a:tr h="370840">
                <a:tc>
                  <a:txBody>
                    <a:bodyPr/>
                    <a:lstStyle/>
                    <a:p>
                      <a:pPr algn="l"/>
                      <a:endParaRPr lang="en-CA" sz="1500">
                        <a:effectLst/>
                      </a:endParaRPr>
                    </a:p>
                  </a:txBody>
                  <a:tcPr marL="142875" marR="142875" marT="19050" marB="19050" anchor="ctr"/>
                </a:tc>
                <a:tc>
                  <a:txBody>
                    <a:bodyPr/>
                    <a:lstStyle/>
                    <a:p>
                      <a:pPr algn="l"/>
                      <a:r>
                        <a:rPr lang="en-CA" sz="1500">
                          <a:effectLst/>
                        </a:rPr>
                        <a:t>CDN</a:t>
                      </a:r>
                    </a:p>
                  </a:txBody>
                  <a:tcPr marL="142875" marR="142875" marT="19050" marB="19050" anchor="ctr"/>
                </a:tc>
                <a:tc>
                  <a:txBody>
                    <a:bodyPr/>
                    <a:lstStyle/>
                    <a:p>
                      <a:pPr algn="l"/>
                      <a:r>
                        <a:rPr lang="en-CA" sz="1500" dirty="0">
                          <a:effectLst/>
                        </a:rPr>
                        <a:t>Content Distribution Network</a:t>
                      </a:r>
                    </a:p>
                  </a:txBody>
                  <a:tcPr marL="142875" marR="142875" marT="19050" marB="19050" anchor="ctr"/>
                </a:tc>
                <a:tc>
                  <a:txBody>
                    <a:bodyPr/>
                    <a:lstStyle/>
                    <a:p>
                      <a:pPr algn="l"/>
                      <a:r>
                        <a:rPr lang="en-CA" sz="1500" dirty="0">
                          <a:effectLst/>
                        </a:rPr>
                        <a:t>Usage or subscription, account based (service provider pays)</a:t>
                      </a:r>
                    </a:p>
                  </a:txBody>
                  <a:tcPr marL="142875" marR="142875" marT="19050" marB="19050" anchor="ctr"/>
                </a:tc>
                <a:tc>
                  <a:txBody>
                    <a:bodyPr/>
                    <a:lstStyle/>
                    <a:p>
                      <a:pPr algn="l"/>
                      <a:r>
                        <a:rPr lang="en-CA" sz="1500" dirty="0">
                          <a:effectLst/>
                        </a:rPr>
                        <a:t>Offer edge computing service</a:t>
                      </a:r>
                    </a:p>
                  </a:txBody>
                  <a:tcPr marL="142875" marR="142875" marT="19050" marB="19050" anchor="ctr"/>
                </a:tc>
                <a:extLst>
                  <a:ext uri="{0D108BD9-81ED-4DB2-BD59-A6C34878D82A}">
                    <a16:rowId xmlns:a16="http://schemas.microsoft.com/office/drawing/2014/main" val="1764880819"/>
                  </a:ext>
                </a:extLst>
              </a:tr>
              <a:tr h="370840">
                <a:tc>
                  <a:txBody>
                    <a:bodyPr/>
                    <a:lstStyle/>
                    <a:p>
                      <a:pPr algn="l"/>
                      <a:endParaRPr lang="en-CA" sz="1500">
                        <a:effectLst/>
                      </a:endParaRPr>
                    </a:p>
                  </a:txBody>
                  <a:tcPr marL="142875" marR="142875" marT="19050" marB="19050" anchor="ctr"/>
                </a:tc>
                <a:tc>
                  <a:txBody>
                    <a:bodyPr/>
                    <a:lstStyle/>
                    <a:p>
                      <a:pPr algn="l"/>
                      <a:r>
                        <a:rPr lang="en-CA" sz="1500">
                          <a:effectLst/>
                        </a:rPr>
                        <a:t>ISP</a:t>
                      </a:r>
                    </a:p>
                  </a:txBody>
                  <a:tcPr marL="142875" marR="142875" marT="19050" marB="19050" anchor="ctr"/>
                </a:tc>
                <a:tc>
                  <a:txBody>
                    <a:bodyPr/>
                    <a:lstStyle/>
                    <a:p>
                      <a:pPr algn="l"/>
                      <a:r>
                        <a:rPr lang="en-CA" sz="1500">
                          <a:effectLst/>
                        </a:rPr>
                        <a:t>Internet Service Provider</a:t>
                      </a:r>
                    </a:p>
                  </a:txBody>
                  <a:tcPr marL="142875" marR="142875" marT="19050" marB="19050" anchor="ctr"/>
                </a:tc>
                <a:tc>
                  <a:txBody>
                    <a:bodyPr/>
                    <a:lstStyle/>
                    <a:p>
                      <a:pPr algn="l"/>
                      <a:r>
                        <a:rPr lang="en-CA" sz="1500" dirty="0">
                          <a:effectLst/>
                        </a:rPr>
                        <a:t>Subscription/rental; HW sales in some cases</a:t>
                      </a:r>
                    </a:p>
                  </a:txBody>
                  <a:tcPr marL="142875" marR="142875" marT="19050" marB="19050" anchor="ctr"/>
                </a:tc>
                <a:tc>
                  <a:txBody>
                    <a:bodyPr/>
                    <a:lstStyle/>
                    <a:p>
                      <a:pPr algn="l"/>
                      <a:r>
                        <a:rPr lang="en-CA" sz="1500" dirty="0">
                          <a:effectLst/>
                        </a:rPr>
                        <a:t>Offer edge computing service</a:t>
                      </a:r>
                    </a:p>
                  </a:txBody>
                  <a:tcPr marL="142875" marR="142875" marT="19050" marB="19050" anchor="ctr"/>
                </a:tc>
                <a:extLst>
                  <a:ext uri="{0D108BD9-81ED-4DB2-BD59-A6C34878D82A}">
                    <a16:rowId xmlns:a16="http://schemas.microsoft.com/office/drawing/2014/main" val="1867471318"/>
                  </a:ext>
                </a:extLst>
              </a:tr>
              <a:tr h="370840">
                <a:tc>
                  <a:txBody>
                    <a:bodyPr/>
                    <a:lstStyle/>
                    <a:p>
                      <a:pPr algn="l"/>
                      <a:endParaRPr lang="en-CA" sz="1500">
                        <a:effectLst/>
                      </a:endParaRPr>
                    </a:p>
                  </a:txBody>
                  <a:tcPr marL="142875" marR="142875" marT="19050" marB="19050" anchor="ctr"/>
                </a:tc>
                <a:tc>
                  <a:txBody>
                    <a:bodyPr/>
                    <a:lstStyle/>
                    <a:p>
                      <a:pPr algn="l"/>
                      <a:r>
                        <a:rPr lang="en-CA" sz="1500">
                          <a:effectLst/>
                        </a:rPr>
                        <a:t>HW</a:t>
                      </a:r>
                    </a:p>
                  </a:txBody>
                  <a:tcPr marL="142875" marR="142875" marT="19050" marB="19050" anchor="ctr"/>
                </a:tc>
                <a:tc>
                  <a:txBody>
                    <a:bodyPr/>
                    <a:lstStyle/>
                    <a:p>
                      <a:pPr algn="l"/>
                      <a:r>
                        <a:rPr lang="en-CA" sz="1500">
                          <a:effectLst/>
                        </a:rPr>
                        <a:t>Hardware Vendor</a:t>
                      </a:r>
                    </a:p>
                  </a:txBody>
                  <a:tcPr marL="142875" marR="142875" marT="19050" marB="19050" anchor="ctr"/>
                </a:tc>
                <a:tc>
                  <a:txBody>
                    <a:bodyPr/>
                    <a:lstStyle/>
                    <a:p>
                      <a:pPr algn="l"/>
                      <a:r>
                        <a:rPr lang="en-CA" sz="1500" dirty="0">
                          <a:effectLst/>
                        </a:rPr>
                        <a:t>Sale or rental</a:t>
                      </a:r>
                    </a:p>
                  </a:txBody>
                  <a:tcPr marL="142875" marR="142875" marT="19050" marB="19050" anchor="ctr"/>
                </a:tc>
                <a:tc>
                  <a:txBody>
                    <a:bodyPr/>
                    <a:lstStyle/>
                    <a:p>
                      <a:pPr algn="l"/>
                      <a:r>
                        <a:rPr lang="en-CA" sz="1500" dirty="0">
                          <a:effectLst/>
                        </a:rPr>
                        <a:t>Desktops/servers as private edge computers</a:t>
                      </a:r>
                    </a:p>
                  </a:txBody>
                  <a:tcPr marL="142875" marR="142875" marT="19050" marB="19050" anchor="ctr"/>
                </a:tc>
                <a:extLst>
                  <a:ext uri="{0D108BD9-81ED-4DB2-BD59-A6C34878D82A}">
                    <a16:rowId xmlns:a16="http://schemas.microsoft.com/office/drawing/2014/main" val="2966767572"/>
                  </a:ext>
                </a:extLst>
              </a:tr>
              <a:tr h="370840">
                <a:tc>
                  <a:txBody>
                    <a:bodyPr/>
                    <a:lstStyle/>
                    <a:p>
                      <a:pPr algn="l"/>
                      <a:endParaRPr lang="en-CA" sz="1500">
                        <a:effectLst/>
                      </a:endParaRPr>
                    </a:p>
                  </a:txBody>
                  <a:tcPr marL="142875" marR="142875" marT="19050" marB="19050" anchor="ctr"/>
                </a:tc>
                <a:tc>
                  <a:txBody>
                    <a:bodyPr/>
                    <a:lstStyle/>
                    <a:p>
                      <a:pPr algn="l"/>
                      <a:r>
                        <a:rPr lang="en-CA" sz="1500">
                          <a:effectLst/>
                        </a:rPr>
                        <a:t>NET</a:t>
                      </a:r>
                    </a:p>
                  </a:txBody>
                  <a:tcPr marL="142875" marR="142875" marT="19050" marB="19050" anchor="ctr"/>
                </a:tc>
                <a:tc>
                  <a:txBody>
                    <a:bodyPr/>
                    <a:lstStyle/>
                    <a:p>
                      <a:pPr algn="l"/>
                      <a:r>
                        <a:rPr lang="en-CA" sz="1500">
                          <a:effectLst/>
                        </a:rPr>
                        <a:t>Mobile Network Provider (MEC)</a:t>
                      </a:r>
                    </a:p>
                  </a:txBody>
                  <a:tcPr marL="142875" marR="142875" marT="19050" marB="19050" anchor="ctr"/>
                </a:tc>
                <a:tc>
                  <a:txBody>
                    <a:bodyPr/>
                    <a:lstStyle/>
                    <a:p>
                      <a:pPr algn="l"/>
                      <a:r>
                        <a:rPr lang="en-CA" sz="1500" dirty="0">
                          <a:effectLst/>
                        </a:rPr>
                        <a:t>Usage or subscription, account based (user pays)</a:t>
                      </a:r>
                    </a:p>
                  </a:txBody>
                  <a:tcPr marL="142875" marR="142875" marT="19050" marB="19050" anchor="ctr"/>
                </a:tc>
                <a:tc>
                  <a:txBody>
                    <a:bodyPr/>
                    <a:lstStyle/>
                    <a:p>
                      <a:pPr algn="l"/>
                      <a:r>
                        <a:rPr lang="en-CA" sz="1500" dirty="0">
                          <a:effectLst/>
                        </a:rPr>
                        <a:t>Offer compute utility service</a:t>
                      </a:r>
                    </a:p>
                  </a:txBody>
                  <a:tcPr marL="142875" marR="142875" marT="19050" marB="19050" anchor="ctr"/>
                </a:tc>
                <a:extLst>
                  <a:ext uri="{0D108BD9-81ED-4DB2-BD59-A6C34878D82A}">
                    <a16:rowId xmlns:a16="http://schemas.microsoft.com/office/drawing/2014/main" val="799436767"/>
                  </a:ext>
                </a:extLst>
              </a:tr>
              <a:tr h="370840">
                <a:tc>
                  <a:txBody>
                    <a:bodyPr/>
                    <a:lstStyle/>
                    <a:p>
                      <a:pPr algn="l"/>
                      <a:endParaRPr lang="en-CA" sz="1500" dirty="0">
                        <a:effectLst/>
                      </a:endParaRPr>
                    </a:p>
                  </a:txBody>
                  <a:tcPr marL="142875" marR="142875" marT="19050" marB="19050" anchor="ctr"/>
                </a:tc>
                <a:tc>
                  <a:txBody>
                    <a:bodyPr/>
                    <a:lstStyle/>
                    <a:p>
                      <a:pPr algn="l"/>
                      <a:r>
                        <a:rPr lang="en-CA" sz="1500" dirty="0">
                          <a:effectLst/>
                        </a:rPr>
                        <a:t>OS</a:t>
                      </a:r>
                    </a:p>
                  </a:txBody>
                  <a:tcPr marL="142875" marR="142875" marT="19050" marB="19050" anchor="ctr"/>
                </a:tc>
                <a:tc>
                  <a:txBody>
                    <a:bodyPr/>
                    <a:lstStyle/>
                    <a:p>
                      <a:pPr algn="l"/>
                      <a:r>
                        <a:rPr lang="en-CA" sz="1500">
                          <a:effectLst/>
                        </a:rPr>
                        <a:t>Operating System Vendor</a:t>
                      </a:r>
                    </a:p>
                  </a:txBody>
                  <a:tcPr marL="142875" marR="142875" marT="19050" marB="19050" anchor="ctr"/>
                </a:tc>
                <a:tc>
                  <a:txBody>
                    <a:bodyPr/>
                    <a:lstStyle/>
                    <a:p>
                      <a:pPr algn="l"/>
                      <a:r>
                        <a:rPr lang="en-CA" sz="1500" dirty="0">
                          <a:effectLst/>
                        </a:rPr>
                        <a:t>Sale or subscriptions to OS licenses; HW co-sales</a:t>
                      </a:r>
                    </a:p>
                  </a:txBody>
                  <a:tcPr marL="142875" marR="142875" marT="19050" marB="19050" anchor="ctr"/>
                </a:tc>
                <a:tc>
                  <a:txBody>
                    <a:bodyPr/>
                    <a:lstStyle/>
                    <a:p>
                      <a:pPr algn="l"/>
                      <a:r>
                        <a:rPr lang="en-CA" sz="1500" dirty="0">
                          <a:effectLst/>
                        </a:rPr>
                        <a:t>HW co-sales for edge computers</a:t>
                      </a:r>
                    </a:p>
                  </a:txBody>
                  <a:tcPr marL="142875" marR="142875" marT="19050" marB="19050" anchor="ctr"/>
                </a:tc>
                <a:extLst>
                  <a:ext uri="{0D108BD9-81ED-4DB2-BD59-A6C34878D82A}">
                    <a16:rowId xmlns:a16="http://schemas.microsoft.com/office/drawing/2014/main" val="4090563132"/>
                  </a:ext>
                </a:extLst>
              </a:tr>
              <a:tr h="370840">
                <a:tc>
                  <a:txBody>
                    <a:bodyPr/>
                    <a:lstStyle/>
                    <a:p>
                      <a:pPr algn="l"/>
                      <a:endParaRPr lang="en-CA" sz="1500">
                        <a:effectLst/>
                      </a:endParaRPr>
                    </a:p>
                  </a:txBody>
                  <a:tcPr marL="142875" marR="142875" marT="19050" marB="19050" anchor="ctr"/>
                </a:tc>
                <a:tc>
                  <a:txBody>
                    <a:bodyPr/>
                    <a:lstStyle/>
                    <a:p>
                      <a:pPr algn="l"/>
                      <a:r>
                        <a:rPr lang="en-CA" sz="1500">
                          <a:effectLst/>
                        </a:rPr>
                        <a:t>APPL</a:t>
                      </a:r>
                    </a:p>
                  </a:txBody>
                  <a:tcPr marL="142875" marR="142875" marT="19050" marB="19050" anchor="ctr"/>
                </a:tc>
                <a:tc>
                  <a:txBody>
                    <a:bodyPr/>
                    <a:lstStyle/>
                    <a:p>
                      <a:pPr algn="l"/>
                      <a:r>
                        <a:rPr lang="en-CA" sz="1500">
                          <a:effectLst/>
                        </a:rPr>
                        <a:t>Application Developer</a:t>
                      </a:r>
                    </a:p>
                  </a:txBody>
                  <a:tcPr marL="142875" marR="142875" marT="19050" marB="19050" anchor="ctr"/>
                </a:tc>
                <a:tc>
                  <a:txBody>
                    <a:bodyPr/>
                    <a:lstStyle/>
                    <a:p>
                      <a:pPr algn="l"/>
                      <a:r>
                        <a:rPr lang="en-CA" sz="1500">
                          <a:effectLst/>
                        </a:rPr>
                        <a:t>Sale or subscription to software licenses (or in some cases, ad supported)</a:t>
                      </a:r>
                    </a:p>
                  </a:txBody>
                  <a:tcPr marL="142875" marR="142875" marT="19050" marB="19050" anchor="ctr"/>
                </a:tc>
                <a:tc>
                  <a:txBody>
                    <a:bodyPr/>
                    <a:lstStyle/>
                    <a:p>
                      <a:pPr algn="l"/>
                      <a:r>
                        <a:rPr lang="en-CA" sz="1500" dirty="0">
                          <a:effectLst/>
                        </a:rPr>
                        <a:t>Avoid limitations of client and/or cloud platforms</a:t>
                      </a:r>
                    </a:p>
                  </a:txBody>
                  <a:tcPr marL="142875" marR="142875" marT="19050" marB="19050" anchor="ctr"/>
                </a:tc>
                <a:extLst>
                  <a:ext uri="{0D108BD9-81ED-4DB2-BD59-A6C34878D82A}">
                    <a16:rowId xmlns:a16="http://schemas.microsoft.com/office/drawing/2014/main" val="2291009259"/>
                  </a:ext>
                </a:extLst>
              </a:tr>
              <a:tr h="370840">
                <a:tc>
                  <a:txBody>
                    <a:bodyPr/>
                    <a:lstStyle/>
                    <a:p>
                      <a:pPr algn="l"/>
                      <a:endParaRPr lang="en-CA" sz="1500">
                        <a:effectLst/>
                      </a:endParaRPr>
                    </a:p>
                  </a:txBody>
                  <a:tcPr marL="142875" marR="142875" marT="19050" marB="19050" anchor="ctr"/>
                </a:tc>
                <a:tc>
                  <a:txBody>
                    <a:bodyPr/>
                    <a:lstStyle/>
                    <a:p>
                      <a:pPr algn="l"/>
                      <a:r>
                        <a:rPr lang="en-CA" sz="1500">
                          <a:effectLst/>
                        </a:rPr>
                        <a:t>SVC</a:t>
                      </a:r>
                    </a:p>
                  </a:txBody>
                  <a:tcPr marL="142875" marR="142875" marT="19050" marB="19050" anchor="ctr"/>
                </a:tc>
                <a:tc>
                  <a:txBody>
                    <a:bodyPr/>
                    <a:lstStyle/>
                    <a:p>
                      <a:pPr algn="l"/>
                      <a:r>
                        <a:rPr lang="en-CA" sz="1500">
                          <a:effectLst/>
                        </a:rPr>
                        <a:t>Web Service (API) Provider</a:t>
                      </a:r>
                    </a:p>
                  </a:txBody>
                  <a:tcPr marL="142875" marR="142875" marT="19050" marB="19050" anchor="ctr"/>
                </a:tc>
                <a:tc>
                  <a:txBody>
                    <a:bodyPr/>
                    <a:lstStyle/>
                    <a:p>
                      <a:pPr algn="l"/>
                      <a:r>
                        <a:rPr lang="en-CA" sz="1500">
                          <a:effectLst/>
                        </a:rPr>
                        <a:t>Usage or subscription, account based (user pays)</a:t>
                      </a:r>
                    </a:p>
                  </a:txBody>
                  <a:tcPr marL="142875" marR="142875" marT="19050" marB="19050" anchor="ctr"/>
                </a:tc>
                <a:tc>
                  <a:txBody>
                    <a:bodyPr/>
                    <a:lstStyle/>
                    <a:p>
                      <a:pPr algn="l"/>
                      <a:r>
                        <a:rPr lang="en-CA" sz="1500" dirty="0">
                          <a:effectLst/>
                        </a:rPr>
                        <a:t>Improved deployment options; increased usage</a:t>
                      </a:r>
                    </a:p>
                  </a:txBody>
                  <a:tcPr marL="142875" marR="142875" marT="19050" marB="19050" anchor="ctr"/>
                </a:tc>
                <a:extLst>
                  <a:ext uri="{0D108BD9-81ED-4DB2-BD59-A6C34878D82A}">
                    <a16:rowId xmlns:a16="http://schemas.microsoft.com/office/drawing/2014/main" val="252509693"/>
                  </a:ext>
                </a:extLst>
              </a:tr>
              <a:tr h="370840">
                <a:tc>
                  <a:txBody>
                    <a:bodyPr/>
                    <a:lstStyle/>
                    <a:p>
                      <a:pPr algn="l"/>
                      <a:endParaRPr lang="en-CA" sz="1500" dirty="0">
                        <a:effectLst/>
                      </a:endParaRPr>
                    </a:p>
                  </a:txBody>
                  <a:tcPr marL="142875" marR="142875" marT="19050" marB="19050" anchor="ctr"/>
                </a:tc>
                <a:tc>
                  <a:txBody>
                    <a:bodyPr/>
                    <a:lstStyle/>
                    <a:p>
                      <a:pPr algn="l"/>
                      <a:r>
                        <a:rPr lang="en-CA" sz="1500">
                          <a:effectLst/>
                        </a:rPr>
                        <a:t>USER</a:t>
                      </a:r>
                    </a:p>
                  </a:txBody>
                  <a:tcPr marL="142875" marR="142875" marT="19050" marB="19050" anchor="ctr"/>
                </a:tc>
                <a:tc>
                  <a:txBody>
                    <a:bodyPr/>
                    <a:lstStyle/>
                    <a:p>
                      <a:pPr algn="l"/>
                      <a:r>
                        <a:rPr lang="en-CA" sz="1500" dirty="0">
                          <a:effectLst/>
                        </a:rPr>
                        <a:t>End User</a:t>
                      </a:r>
                    </a:p>
                  </a:txBody>
                  <a:tcPr marL="142875" marR="142875" marT="19050" marB="19050" anchor="ctr"/>
                </a:tc>
                <a:tc>
                  <a:txBody>
                    <a:bodyPr/>
                    <a:lstStyle/>
                    <a:p>
                      <a:pPr algn="l"/>
                      <a:r>
                        <a:rPr lang="en-CA" sz="1500">
                          <a:effectLst/>
                        </a:rPr>
                        <a:t>Direct payment, bundled cost, or private HW</a:t>
                      </a:r>
                    </a:p>
                  </a:txBody>
                  <a:tcPr marL="142875" marR="142875" marT="19050" marB="19050" anchor="ctr"/>
                </a:tc>
                <a:tc>
                  <a:txBody>
                    <a:bodyPr/>
                    <a:lstStyle/>
                    <a:p>
                      <a:pPr algn="l"/>
                      <a:r>
                        <a:rPr lang="en-CA" sz="1500" dirty="0">
                          <a:effectLst/>
                        </a:rPr>
                        <a:t>Improved performance, lower latency</a:t>
                      </a:r>
                    </a:p>
                  </a:txBody>
                  <a:tcPr marL="142875" marR="142875" marT="19050" marB="19050" anchor="ctr"/>
                </a:tc>
                <a:extLst>
                  <a:ext uri="{0D108BD9-81ED-4DB2-BD59-A6C34878D82A}">
                    <a16:rowId xmlns:a16="http://schemas.microsoft.com/office/drawing/2014/main" val="1456807171"/>
                  </a:ext>
                </a:extLst>
              </a:tr>
            </a:tbl>
          </a:graphicData>
        </a:graphic>
      </p:graphicFrame>
      <p:sp>
        <p:nvSpPr>
          <p:cNvPr id="4" name="Slide Number Placeholder 3">
            <a:extLst>
              <a:ext uri="{FF2B5EF4-FFF2-40B4-BE49-F238E27FC236}">
                <a16:creationId xmlns:a16="http://schemas.microsoft.com/office/drawing/2014/main" id="{8D67DE32-1676-8A00-D3F7-5D82F4EF9243}"/>
              </a:ext>
            </a:extLst>
          </p:cNvPr>
          <p:cNvSpPr>
            <a:spLocks noGrp="1"/>
          </p:cNvSpPr>
          <p:nvPr>
            <p:ph type="sldNum" sz="quarter" idx="12"/>
          </p:nvPr>
        </p:nvSpPr>
        <p:spPr/>
        <p:txBody>
          <a:bodyPr/>
          <a:lstStyle/>
          <a:p>
            <a:fld id="{055BDE2E-7167-1944-9FEE-E44668D91CB6}" type="slidenum">
              <a:rPr lang="en-US" smtClean="0"/>
              <a:t>5</a:t>
            </a:fld>
            <a:endParaRPr lang="en-US"/>
          </a:p>
        </p:txBody>
      </p:sp>
      <p:sp>
        <p:nvSpPr>
          <p:cNvPr id="5" name="Date Placeholder 4">
            <a:extLst>
              <a:ext uri="{FF2B5EF4-FFF2-40B4-BE49-F238E27FC236}">
                <a16:creationId xmlns:a16="http://schemas.microsoft.com/office/drawing/2014/main" id="{4FCB9572-521C-DCF1-364E-9934E23F8246}"/>
              </a:ext>
            </a:extLst>
          </p:cNvPr>
          <p:cNvSpPr>
            <a:spLocks noGrp="1"/>
          </p:cNvSpPr>
          <p:nvPr>
            <p:ph type="dt" sz="half" idx="10"/>
          </p:nvPr>
        </p:nvSpPr>
        <p:spPr/>
        <p:txBody>
          <a:bodyPr/>
          <a:lstStyle/>
          <a:p>
            <a:fld id="{B929AB1E-7FD9-0A40-B7C0-508CCACB3E9A}" type="datetime1">
              <a:rPr lang="en-CA" smtClean="0"/>
              <a:t>2022-09-13</a:t>
            </a:fld>
            <a:endParaRPr lang="en-US"/>
          </a:p>
        </p:txBody>
      </p:sp>
    </p:spTree>
    <p:extLst>
      <p:ext uri="{BB962C8B-B14F-4D97-AF65-F5344CB8AC3E}">
        <p14:creationId xmlns:p14="http://schemas.microsoft.com/office/powerpoint/2010/main" val="3785209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64AC1-6BF9-5716-BBD3-7DAE186B3521}"/>
              </a:ext>
            </a:extLst>
          </p:cNvPr>
          <p:cNvSpPr>
            <a:spLocks noGrp="1"/>
          </p:cNvSpPr>
          <p:nvPr>
            <p:ph type="title"/>
          </p:nvPr>
        </p:nvSpPr>
        <p:spPr/>
        <p:txBody>
          <a:bodyPr/>
          <a:lstStyle/>
          <a:p>
            <a:r>
              <a:rPr lang="en-US" dirty="0"/>
              <a:t>General Requirements</a:t>
            </a:r>
          </a:p>
        </p:txBody>
      </p:sp>
      <p:graphicFrame>
        <p:nvGraphicFramePr>
          <p:cNvPr id="6" name="Table 6">
            <a:extLst>
              <a:ext uri="{FF2B5EF4-FFF2-40B4-BE49-F238E27FC236}">
                <a16:creationId xmlns:a16="http://schemas.microsoft.com/office/drawing/2014/main" id="{51BEB9E5-81D3-FD3D-2D49-567E29164DFD}"/>
              </a:ext>
            </a:extLst>
          </p:cNvPr>
          <p:cNvGraphicFramePr>
            <a:graphicFrameLocks noGrp="1"/>
          </p:cNvGraphicFramePr>
          <p:nvPr>
            <p:ph idx="1"/>
            <p:extLst>
              <p:ext uri="{D42A27DB-BD31-4B8C-83A1-F6EECF244321}">
                <p14:modId xmlns:p14="http://schemas.microsoft.com/office/powerpoint/2010/main" val="4063319634"/>
              </p:ext>
            </p:extLst>
          </p:nvPr>
        </p:nvGraphicFramePr>
        <p:xfrm>
          <a:off x="838200" y="1027906"/>
          <a:ext cx="10626090" cy="5339080"/>
        </p:xfrm>
        <a:graphic>
          <a:graphicData uri="http://schemas.openxmlformats.org/drawingml/2006/table">
            <a:tbl>
              <a:tblPr firstRow="1" bandRow="1">
                <a:tableStyleId>{5C22544A-7EE6-4342-B048-85BDC9FD1C3A}</a:tableStyleId>
              </a:tblPr>
              <a:tblGrid>
                <a:gridCol w="419100">
                  <a:extLst>
                    <a:ext uri="{9D8B030D-6E8A-4147-A177-3AD203B41FA5}">
                      <a16:colId xmlns:a16="http://schemas.microsoft.com/office/drawing/2014/main" val="2188702348"/>
                    </a:ext>
                  </a:extLst>
                </a:gridCol>
                <a:gridCol w="1577340">
                  <a:extLst>
                    <a:ext uri="{9D8B030D-6E8A-4147-A177-3AD203B41FA5}">
                      <a16:colId xmlns:a16="http://schemas.microsoft.com/office/drawing/2014/main" val="590380426"/>
                    </a:ext>
                  </a:extLst>
                </a:gridCol>
                <a:gridCol w="8629650">
                  <a:extLst>
                    <a:ext uri="{9D8B030D-6E8A-4147-A177-3AD203B41FA5}">
                      <a16:colId xmlns:a16="http://schemas.microsoft.com/office/drawing/2014/main" val="1790367744"/>
                    </a:ext>
                  </a:extLst>
                </a:gridCol>
              </a:tblGrid>
              <a:tr h="370840">
                <a:tc>
                  <a:txBody>
                    <a:bodyPr/>
                    <a:lstStyle/>
                    <a:p>
                      <a:r>
                        <a:rPr lang="en-US" sz="1800" dirty="0"/>
                        <a:t>P</a:t>
                      </a:r>
                    </a:p>
                  </a:txBody>
                  <a:tcPr/>
                </a:tc>
                <a:tc>
                  <a:txBody>
                    <a:bodyPr/>
                    <a:lstStyle/>
                    <a:p>
                      <a:pPr algn="l"/>
                      <a:r>
                        <a:rPr lang="en-CA" sz="1800">
                          <a:effectLst/>
                        </a:rPr>
                        <a:t>Name</a:t>
                      </a:r>
                    </a:p>
                  </a:txBody>
                  <a:tcPr anchor="ctr"/>
                </a:tc>
                <a:tc>
                  <a:txBody>
                    <a:bodyPr/>
                    <a:lstStyle/>
                    <a:p>
                      <a:pPr algn="l"/>
                      <a:r>
                        <a:rPr lang="en-CA" sz="1800">
                          <a:effectLst/>
                        </a:rPr>
                        <a:t>Description</a:t>
                      </a:r>
                    </a:p>
                  </a:txBody>
                  <a:tcPr anchor="ctr"/>
                </a:tc>
                <a:extLst>
                  <a:ext uri="{0D108BD9-81ED-4DB2-BD59-A6C34878D82A}">
                    <a16:rowId xmlns:a16="http://schemas.microsoft.com/office/drawing/2014/main" val="2793522562"/>
                  </a:ext>
                </a:extLst>
              </a:tr>
              <a:tr h="370840">
                <a:tc>
                  <a:txBody>
                    <a:bodyPr/>
                    <a:lstStyle/>
                    <a:p>
                      <a:endParaRPr lang="en-US" sz="1800"/>
                    </a:p>
                  </a:txBody>
                  <a:tcPr/>
                </a:tc>
                <a:tc>
                  <a:txBody>
                    <a:bodyPr/>
                    <a:lstStyle/>
                    <a:p>
                      <a:pPr algn="l"/>
                      <a:r>
                        <a:rPr lang="en-CA" sz="1800">
                          <a:effectLst/>
                        </a:rPr>
                        <a:t>Performance</a:t>
                      </a:r>
                    </a:p>
                  </a:txBody>
                  <a:tcPr marL="142875" marR="142875" marT="19050" marB="19050" anchor="ctr"/>
                </a:tc>
                <a:tc>
                  <a:txBody>
                    <a:bodyPr/>
                    <a:lstStyle/>
                    <a:p>
                      <a:pPr algn="l"/>
                      <a:r>
                        <a:rPr lang="en-CA" sz="1800" dirty="0">
                          <a:effectLst/>
                        </a:rPr>
                        <a:t>The overall performance of an application using offload, as measured by user responsiveness or time to completion of computational work as appropriate, should be improved.</a:t>
                      </a:r>
                    </a:p>
                  </a:txBody>
                  <a:tcPr marL="142875" marR="142875" marT="19050" marB="19050" anchor="ctr"/>
                </a:tc>
                <a:extLst>
                  <a:ext uri="{0D108BD9-81ED-4DB2-BD59-A6C34878D82A}">
                    <a16:rowId xmlns:a16="http://schemas.microsoft.com/office/drawing/2014/main" val="182447621"/>
                  </a:ext>
                </a:extLst>
              </a:tr>
              <a:tr h="370840">
                <a:tc>
                  <a:txBody>
                    <a:bodyPr/>
                    <a:lstStyle/>
                    <a:p>
                      <a:endParaRPr lang="en-US" sz="1800"/>
                    </a:p>
                  </a:txBody>
                  <a:tcPr/>
                </a:tc>
                <a:tc>
                  <a:txBody>
                    <a:bodyPr/>
                    <a:lstStyle/>
                    <a:p>
                      <a:pPr algn="l"/>
                      <a:r>
                        <a:rPr lang="en-CA" sz="1800">
                          <a:effectLst/>
                        </a:rPr>
                        <a:t>Scalability</a:t>
                      </a:r>
                    </a:p>
                  </a:txBody>
                  <a:tcPr marL="142875" marR="142875" marT="19050" marB="19050" anchor="ctr"/>
                </a:tc>
                <a:tc>
                  <a:txBody>
                    <a:bodyPr/>
                    <a:lstStyle/>
                    <a:p>
                      <a:pPr algn="l"/>
                      <a:r>
                        <a:rPr lang="en-CA" sz="1800">
                          <a:effectLst/>
                        </a:rPr>
                        <a:t>Efficient implementation in a virtualized cluster environment (i.e. a cloud system) should be achievable.</a:t>
                      </a:r>
                    </a:p>
                  </a:txBody>
                  <a:tcPr marL="142875" marR="142875" marT="19050" marB="19050" anchor="ctr"/>
                </a:tc>
                <a:extLst>
                  <a:ext uri="{0D108BD9-81ED-4DB2-BD59-A6C34878D82A}">
                    <a16:rowId xmlns:a16="http://schemas.microsoft.com/office/drawing/2014/main" val="1232397659"/>
                  </a:ext>
                </a:extLst>
              </a:tr>
              <a:tr h="370840">
                <a:tc>
                  <a:txBody>
                    <a:bodyPr/>
                    <a:lstStyle/>
                    <a:p>
                      <a:endParaRPr lang="en-US" sz="1800"/>
                    </a:p>
                  </a:txBody>
                  <a:tcPr/>
                </a:tc>
                <a:tc>
                  <a:txBody>
                    <a:bodyPr/>
                    <a:lstStyle/>
                    <a:p>
                      <a:pPr algn="l"/>
                      <a:r>
                        <a:rPr lang="en-CA" sz="1800">
                          <a:effectLst/>
                        </a:rPr>
                        <a:t>Flexibility</a:t>
                      </a:r>
                    </a:p>
                  </a:txBody>
                  <a:tcPr marL="142875" marR="142875" marT="19050" marB="19050" anchor="ctr"/>
                </a:tc>
                <a:tc>
                  <a:txBody>
                    <a:bodyPr/>
                    <a:lstStyle/>
                    <a:p>
                      <a:pPr algn="l"/>
                      <a:r>
                        <a:rPr lang="en-CA" sz="1800">
                          <a:effectLst/>
                        </a:rPr>
                        <a:t>The solution should allow a variety of compute resources from different providers to be used.</a:t>
                      </a:r>
                    </a:p>
                  </a:txBody>
                  <a:tcPr marL="142875" marR="142875" marT="19050" marB="19050" anchor="ctr"/>
                </a:tc>
                <a:extLst>
                  <a:ext uri="{0D108BD9-81ED-4DB2-BD59-A6C34878D82A}">
                    <a16:rowId xmlns:a16="http://schemas.microsoft.com/office/drawing/2014/main" val="2457126847"/>
                  </a:ext>
                </a:extLst>
              </a:tr>
              <a:tr h="370840">
                <a:tc>
                  <a:txBody>
                    <a:bodyPr/>
                    <a:lstStyle/>
                    <a:p>
                      <a:endParaRPr lang="en-US" sz="1800"/>
                    </a:p>
                  </a:txBody>
                  <a:tcPr/>
                </a:tc>
                <a:tc>
                  <a:txBody>
                    <a:bodyPr/>
                    <a:lstStyle/>
                    <a:p>
                      <a:pPr algn="l"/>
                      <a:r>
                        <a:rPr lang="en-CA" sz="1800">
                          <a:effectLst/>
                        </a:rPr>
                        <a:t>Compatibility</a:t>
                      </a:r>
                    </a:p>
                  </a:txBody>
                  <a:tcPr marL="142875" marR="142875" marT="19050" marB="19050" anchor="ctr"/>
                </a:tc>
                <a:tc>
                  <a:txBody>
                    <a:bodyPr/>
                    <a:lstStyle/>
                    <a:p>
                      <a:pPr algn="l"/>
                      <a:r>
                        <a:rPr lang="en-CA" sz="1800">
                          <a:effectLst/>
                        </a:rPr>
                        <a:t>The proposed standards should be as consistent as possible with existing web standards to maximize adoption.</a:t>
                      </a:r>
                    </a:p>
                  </a:txBody>
                  <a:tcPr marL="142875" marR="142875" marT="19050" marB="19050" anchor="ctr"/>
                </a:tc>
                <a:extLst>
                  <a:ext uri="{0D108BD9-81ED-4DB2-BD59-A6C34878D82A}">
                    <a16:rowId xmlns:a16="http://schemas.microsoft.com/office/drawing/2014/main" val="847790566"/>
                  </a:ext>
                </a:extLst>
              </a:tr>
              <a:tr h="370840">
                <a:tc>
                  <a:txBody>
                    <a:bodyPr/>
                    <a:lstStyle/>
                    <a:p>
                      <a:endParaRPr lang="en-US" sz="1800"/>
                    </a:p>
                  </a:txBody>
                  <a:tcPr/>
                </a:tc>
                <a:tc>
                  <a:txBody>
                    <a:bodyPr/>
                    <a:lstStyle/>
                    <a:p>
                      <a:pPr algn="l"/>
                      <a:r>
                        <a:rPr lang="en-CA" sz="1800">
                          <a:effectLst/>
                        </a:rPr>
                        <a:t>Resiliency</a:t>
                      </a:r>
                    </a:p>
                  </a:txBody>
                  <a:tcPr marL="142875" marR="142875" marT="19050" marB="19050" anchor="ctr"/>
                </a:tc>
                <a:tc>
                  <a:txBody>
                    <a:bodyPr/>
                    <a:lstStyle/>
                    <a:p>
                      <a:pPr algn="l"/>
                      <a:r>
                        <a:rPr lang="en-CA" sz="1800">
                          <a:effectLst/>
                        </a:rPr>
                        <a:t>The solution should allow adaptation to changing circumstances such as changes in relative performance, network connectivity, or failure of a remote Computing Resource.</a:t>
                      </a:r>
                    </a:p>
                  </a:txBody>
                  <a:tcPr marL="142875" marR="142875" marT="19050" marB="19050" anchor="ctr"/>
                </a:tc>
                <a:extLst>
                  <a:ext uri="{0D108BD9-81ED-4DB2-BD59-A6C34878D82A}">
                    <a16:rowId xmlns:a16="http://schemas.microsoft.com/office/drawing/2014/main" val="2098562874"/>
                  </a:ext>
                </a:extLst>
              </a:tr>
              <a:tr h="370840">
                <a:tc>
                  <a:txBody>
                    <a:bodyPr/>
                    <a:lstStyle/>
                    <a:p>
                      <a:endParaRPr lang="en-US" sz="1800"/>
                    </a:p>
                  </a:txBody>
                  <a:tcPr/>
                </a:tc>
                <a:tc>
                  <a:txBody>
                    <a:bodyPr/>
                    <a:lstStyle/>
                    <a:p>
                      <a:pPr algn="l"/>
                      <a:r>
                        <a:rPr lang="en-CA" sz="1800">
                          <a:effectLst/>
                        </a:rPr>
                        <a:t>Security</a:t>
                      </a:r>
                    </a:p>
                  </a:txBody>
                  <a:tcPr marL="142875" marR="142875" marT="19050" marB="19050" anchor="ctr"/>
                </a:tc>
                <a:tc>
                  <a:txBody>
                    <a:bodyPr/>
                    <a:lstStyle/>
                    <a:p>
                      <a:pPr algn="l"/>
                      <a:r>
                        <a:rPr lang="en-CA" sz="1800">
                          <a:effectLst/>
                        </a:rPr>
                        <a:t>The standards should be consistent with existing security expectations for web applications.</a:t>
                      </a:r>
                    </a:p>
                  </a:txBody>
                  <a:tcPr marL="142875" marR="142875" marT="19050" marB="19050" anchor="ctr"/>
                </a:tc>
                <a:extLst>
                  <a:ext uri="{0D108BD9-81ED-4DB2-BD59-A6C34878D82A}">
                    <a16:rowId xmlns:a16="http://schemas.microsoft.com/office/drawing/2014/main" val="1605875485"/>
                  </a:ext>
                </a:extLst>
              </a:tr>
              <a:tr h="370840">
                <a:tc>
                  <a:txBody>
                    <a:bodyPr/>
                    <a:lstStyle/>
                    <a:p>
                      <a:endParaRPr lang="en-US" sz="1800"/>
                    </a:p>
                  </a:txBody>
                  <a:tcPr/>
                </a:tc>
                <a:tc>
                  <a:txBody>
                    <a:bodyPr/>
                    <a:lstStyle/>
                    <a:p>
                      <a:pPr algn="l"/>
                      <a:r>
                        <a:rPr lang="en-CA" sz="1800">
                          <a:effectLst/>
                        </a:rPr>
                        <a:t>Privacy</a:t>
                      </a:r>
                    </a:p>
                  </a:txBody>
                  <a:tcPr marL="142875" marR="142875" marT="19050" marB="19050" anchor="ctr"/>
                </a:tc>
                <a:tc>
                  <a:txBody>
                    <a:bodyPr/>
                    <a:lstStyle/>
                    <a:p>
                      <a:pPr algn="l"/>
                      <a:r>
                        <a:rPr lang="en-CA" sz="1800">
                          <a:effectLst/>
                        </a:rPr>
                        <a:t>The standards should be consistent with existing privacy expectations for web applications.</a:t>
                      </a:r>
                    </a:p>
                  </a:txBody>
                  <a:tcPr marL="142875" marR="142875" marT="19050" marB="19050" anchor="ctr"/>
                </a:tc>
                <a:extLst>
                  <a:ext uri="{0D108BD9-81ED-4DB2-BD59-A6C34878D82A}">
                    <a16:rowId xmlns:a16="http://schemas.microsoft.com/office/drawing/2014/main" val="88295850"/>
                  </a:ext>
                </a:extLst>
              </a:tr>
              <a:tr h="370840">
                <a:tc>
                  <a:txBody>
                    <a:bodyPr/>
                    <a:lstStyle/>
                    <a:p>
                      <a:endParaRPr lang="en-US" sz="1800"/>
                    </a:p>
                  </a:txBody>
                  <a:tcPr/>
                </a:tc>
                <a:tc>
                  <a:txBody>
                    <a:bodyPr/>
                    <a:lstStyle/>
                    <a:p>
                      <a:pPr algn="l"/>
                      <a:r>
                        <a:rPr lang="en-CA" sz="1800">
                          <a:effectLst/>
                        </a:rPr>
                        <a:t>Control</a:t>
                      </a:r>
                    </a:p>
                  </a:txBody>
                  <a:tcPr marL="142875" marR="142875" marT="19050" marB="19050" anchor="ctr"/>
                </a:tc>
                <a:tc>
                  <a:txBody>
                    <a:bodyPr/>
                    <a:lstStyle/>
                    <a:p>
                      <a:pPr algn="l"/>
                      <a:r>
                        <a:rPr lang="en-CA" sz="1800" dirty="0">
                          <a:effectLst/>
                        </a:rPr>
                        <a:t>The use of resources should ultimately be under the control of the entity responsible for paying for their use.</a:t>
                      </a:r>
                    </a:p>
                  </a:txBody>
                  <a:tcPr marL="142875" marR="142875" marT="19050" marB="19050" anchor="ctr"/>
                </a:tc>
                <a:extLst>
                  <a:ext uri="{0D108BD9-81ED-4DB2-BD59-A6C34878D82A}">
                    <a16:rowId xmlns:a16="http://schemas.microsoft.com/office/drawing/2014/main" val="1847507811"/>
                  </a:ext>
                </a:extLst>
              </a:tr>
            </a:tbl>
          </a:graphicData>
        </a:graphic>
      </p:graphicFrame>
      <p:sp>
        <p:nvSpPr>
          <p:cNvPr id="4" name="Slide Number Placeholder 3">
            <a:extLst>
              <a:ext uri="{FF2B5EF4-FFF2-40B4-BE49-F238E27FC236}">
                <a16:creationId xmlns:a16="http://schemas.microsoft.com/office/drawing/2014/main" id="{40AB9024-907A-A063-BC9D-568D2402270C}"/>
              </a:ext>
            </a:extLst>
          </p:cNvPr>
          <p:cNvSpPr>
            <a:spLocks noGrp="1"/>
          </p:cNvSpPr>
          <p:nvPr>
            <p:ph type="sldNum" sz="quarter" idx="12"/>
          </p:nvPr>
        </p:nvSpPr>
        <p:spPr/>
        <p:txBody>
          <a:bodyPr/>
          <a:lstStyle/>
          <a:p>
            <a:fld id="{055BDE2E-7167-1944-9FEE-E44668D91CB6}" type="slidenum">
              <a:rPr lang="en-US" smtClean="0"/>
              <a:t>6</a:t>
            </a:fld>
            <a:endParaRPr lang="en-US"/>
          </a:p>
        </p:txBody>
      </p:sp>
      <p:sp>
        <p:nvSpPr>
          <p:cNvPr id="5" name="Date Placeholder 4">
            <a:extLst>
              <a:ext uri="{FF2B5EF4-FFF2-40B4-BE49-F238E27FC236}">
                <a16:creationId xmlns:a16="http://schemas.microsoft.com/office/drawing/2014/main" id="{B792FB1A-67CD-F47A-F2B5-FC2297015654}"/>
              </a:ext>
            </a:extLst>
          </p:cNvPr>
          <p:cNvSpPr>
            <a:spLocks noGrp="1"/>
          </p:cNvSpPr>
          <p:nvPr>
            <p:ph type="dt" sz="half" idx="10"/>
          </p:nvPr>
        </p:nvSpPr>
        <p:spPr/>
        <p:txBody>
          <a:bodyPr/>
          <a:lstStyle/>
          <a:p>
            <a:fld id="{B929AB1E-7FD9-0A40-B7C0-508CCACB3E9A}" type="datetime1">
              <a:rPr lang="en-CA" smtClean="0"/>
              <a:t>2022-09-13</a:t>
            </a:fld>
            <a:endParaRPr lang="en-US"/>
          </a:p>
        </p:txBody>
      </p:sp>
    </p:spTree>
    <p:extLst>
      <p:ext uri="{BB962C8B-B14F-4D97-AF65-F5344CB8AC3E}">
        <p14:creationId xmlns:p14="http://schemas.microsoft.com/office/powerpoint/2010/main" val="3763472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7B00F-F1A0-926C-5428-2DC937A4D958}"/>
              </a:ext>
            </a:extLst>
          </p:cNvPr>
          <p:cNvSpPr>
            <a:spLocks noGrp="1"/>
          </p:cNvSpPr>
          <p:nvPr>
            <p:ph type="title"/>
          </p:nvPr>
        </p:nvSpPr>
        <p:spPr/>
        <p:txBody>
          <a:bodyPr/>
          <a:lstStyle/>
          <a:p>
            <a:r>
              <a:rPr lang="en-US" dirty="0"/>
              <a:t>Detailed Requirements (1/3)</a:t>
            </a:r>
          </a:p>
        </p:txBody>
      </p:sp>
      <p:graphicFrame>
        <p:nvGraphicFramePr>
          <p:cNvPr id="8" name="Table 8">
            <a:extLst>
              <a:ext uri="{FF2B5EF4-FFF2-40B4-BE49-F238E27FC236}">
                <a16:creationId xmlns:a16="http://schemas.microsoft.com/office/drawing/2014/main" id="{6D2EAD46-E3CF-30D2-9232-CC08FB328AEC}"/>
              </a:ext>
            </a:extLst>
          </p:cNvPr>
          <p:cNvGraphicFramePr>
            <a:graphicFrameLocks noGrp="1"/>
          </p:cNvGraphicFramePr>
          <p:nvPr>
            <p:ph sz="half" idx="1"/>
            <p:extLst>
              <p:ext uri="{D42A27DB-BD31-4B8C-83A1-F6EECF244321}">
                <p14:modId xmlns:p14="http://schemas.microsoft.com/office/powerpoint/2010/main" val="3104696519"/>
              </p:ext>
            </p:extLst>
          </p:nvPr>
        </p:nvGraphicFramePr>
        <p:xfrm>
          <a:off x="838200" y="1071563"/>
          <a:ext cx="10706100" cy="4551680"/>
        </p:xfrm>
        <a:graphic>
          <a:graphicData uri="http://schemas.openxmlformats.org/drawingml/2006/table">
            <a:tbl>
              <a:tblPr firstRow="1" bandRow="1">
                <a:tableStyleId>{5C22544A-7EE6-4342-B048-85BDC9FD1C3A}</a:tableStyleId>
              </a:tblPr>
              <a:tblGrid>
                <a:gridCol w="1367790">
                  <a:extLst>
                    <a:ext uri="{9D8B030D-6E8A-4147-A177-3AD203B41FA5}">
                      <a16:colId xmlns:a16="http://schemas.microsoft.com/office/drawing/2014/main" val="4113135175"/>
                    </a:ext>
                  </a:extLst>
                </a:gridCol>
                <a:gridCol w="1463040">
                  <a:extLst>
                    <a:ext uri="{9D8B030D-6E8A-4147-A177-3AD203B41FA5}">
                      <a16:colId xmlns:a16="http://schemas.microsoft.com/office/drawing/2014/main" val="3557803146"/>
                    </a:ext>
                  </a:extLst>
                </a:gridCol>
                <a:gridCol w="7875270">
                  <a:extLst>
                    <a:ext uri="{9D8B030D-6E8A-4147-A177-3AD203B41FA5}">
                      <a16:colId xmlns:a16="http://schemas.microsoft.com/office/drawing/2014/main" val="2040349211"/>
                    </a:ext>
                  </a:extLst>
                </a:gridCol>
              </a:tblGrid>
              <a:tr h="370840">
                <a:tc>
                  <a:txBody>
                    <a:bodyPr/>
                    <a:lstStyle/>
                    <a:p>
                      <a:pPr algn="l"/>
                      <a:r>
                        <a:rPr lang="en-CA" sz="1600" dirty="0">
                          <a:effectLst/>
                        </a:rPr>
                        <a:t>General</a:t>
                      </a:r>
                    </a:p>
                  </a:txBody>
                  <a:tcPr anchor="ctr"/>
                </a:tc>
                <a:tc>
                  <a:txBody>
                    <a:bodyPr/>
                    <a:lstStyle/>
                    <a:p>
                      <a:pPr algn="l"/>
                      <a:r>
                        <a:rPr lang="en-CA" sz="1600">
                          <a:effectLst/>
                        </a:rPr>
                        <a:t>Name</a:t>
                      </a:r>
                    </a:p>
                  </a:txBody>
                  <a:tcPr anchor="ctr"/>
                </a:tc>
                <a:tc>
                  <a:txBody>
                    <a:bodyPr/>
                    <a:lstStyle/>
                    <a:p>
                      <a:pPr algn="l"/>
                      <a:r>
                        <a:rPr lang="en-CA" sz="1600" dirty="0">
                          <a:effectLst/>
                        </a:rPr>
                        <a:t>Description</a:t>
                      </a:r>
                    </a:p>
                  </a:txBody>
                  <a:tcPr anchor="ctr"/>
                </a:tc>
                <a:extLst>
                  <a:ext uri="{0D108BD9-81ED-4DB2-BD59-A6C34878D82A}">
                    <a16:rowId xmlns:a16="http://schemas.microsoft.com/office/drawing/2014/main" val="4115575443"/>
                  </a:ext>
                </a:extLst>
              </a:tr>
              <a:tr h="370840">
                <a:tc>
                  <a:txBody>
                    <a:bodyPr/>
                    <a:lstStyle/>
                    <a:p>
                      <a:pPr algn="l"/>
                      <a:r>
                        <a:rPr lang="en-CA" sz="1600">
                          <a:effectLst/>
                        </a:rPr>
                        <a:t>Performance</a:t>
                      </a:r>
                    </a:p>
                  </a:txBody>
                  <a:tcPr marL="142875" marR="142875" marT="19050" marB="19050" anchor="ctr"/>
                </a:tc>
                <a:tc>
                  <a:txBody>
                    <a:bodyPr/>
                    <a:lstStyle/>
                    <a:p>
                      <a:pPr algn="l"/>
                      <a:r>
                        <a:rPr lang="en-CA" sz="1600">
                          <a:effectLst/>
                        </a:rPr>
                        <a:t>R1: Client Offload.</a:t>
                      </a:r>
                    </a:p>
                  </a:txBody>
                  <a:tcPr marL="142875" marR="142875" marT="19050" marB="19050" anchor="ctr"/>
                </a:tc>
                <a:tc>
                  <a:txBody>
                    <a:bodyPr/>
                    <a:lstStyle/>
                    <a:p>
                      <a:pPr algn="l"/>
                      <a:r>
                        <a:rPr lang="en-CA" sz="1600">
                          <a:effectLst/>
                        </a:rPr>
                        <a:t>Client should be able to offload computing intensive work to an edge resource.</a:t>
                      </a:r>
                    </a:p>
                  </a:txBody>
                  <a:tcPr marL="142875" marR="142875" marT="19050" marB="19050" anchor="ctr"/>
                </a:tc>
                <a:extLst>
                  <a:ext uri="{0D108BD9-81ED-4DB2-BD59-A6C34878D82A}">
                    <a16:rowId xmlns:a16="http://schemas.microsoft.com/office/drawing/2014/main" val="2416519650"/>
                  </a:ext>
                </a:extLst>
              </a:tr>
              <a:tr h="370840">
                <a:tc>
                  <a:txBody>
                    <a:bodyPr/>
                    <a:lstStyle/>
                    <a:p>
                      <a:pPr algn="l"/>
                      <a:r>
                        <a:rPr lang="en-CA" sz="1600">
                          <a:effectLst/>
                        </a:rPr>
                        <a:t>Resiliency</a:t>
                      </a:r>
                    </a:p>
                  </a:txBody>
                  <a:tcPr marL="142875" marR="142875" marT="19050" marB="19050" anchor="ctr"/>
                </a:tc>
                <a:tc>
                  <a:txBody>
                    <a:bodyPr/>
                    <a:lstStyle/>
                    <a:p>
                      <a:pPr algn="l"/>
                      <a:r>
                        <a:rPr lang="en-CA" sz="1600">
                          <a:effectLst/>
                        </a:rPr>
                        <a:t>R2a: Application-Directed Migration.</a:t>
                      </a:r>
                    </a:p>
                  </a:txBody>
                  <a:tcPr marL="142875" marR="142875" marT="19050" marB="19050" anchor="ctr"/>
                </a:tc>
                <a:tc>
                  <a:txBody>
                    <a:bodyPr/>
                    <a:lstStyle/>
                    <a:p>
                      <a:pPr algn="l"/>
                      <a:r>
                        <a:rPr lang="en-CA" sz="1600">
                          <a:effectLst/>
                        </a:rPr>
                        <a:t>The application should be able to explicitly manage migration of work between computing resources. This may include temporarily running a workload on multiple computing resources to hide transfer latency.</a:t>
                      </a:r>
                    </a:p>
                  </a:txBody>
                  <a:tcPr marL="142875" marR="142875" marT="19050" marB="19050" anchor="ctr"/>
                </a:tc>
                <a:extLst>
                  <a:ext uri="{0D108BD9-81ED-4DB2-BD59-A6C34878D82A}">
                    <a16:rowId xmlns:a16="http://schemas.microsoft.com/office/drawing/2014/main" val="4025724239"/>
                  </a:ext>
                </a:extLst>
              </a:tr>
              <a:tr h="370840">
                <a:tc>
                  <a:txBody>
                    <a:bodyPr/>
                    <a:lstStyle/>
                    <a:p>
                      <a:pPr algn="l"/>
                      <a:r>
                        <a:rPr lang="en-CA" sz="1600">
                          <a:effectLst/>
                        </a:rPr>
                        <a:t>Resiliency</a:t>
                      </a:r>
                    </a:p>
                  </a:txBody>
                  <a:tcPr marL="142875" marR="142875" marT="19050" marB="19050" anchor="ctr"/>
                </a:tc>
                <a:tc>
                  <a:txBody>
                    <a:bodyPr/>
                    <a:lstStyle/>
                    <a:p>
                      <a:pPr algn="l"/>
                      <a:r>
                        <a:rPr lang="en-CA" sz="1600">
                          <a:effectLst/>
                        </a:rPr>
                        <a:t>R2b: Live Migration.</a:t>
                      </a:r>
                    </a:p>
                  </a:txBody>
                  <a:tcPr marL="142875" marR="142875" marT="19050" marB="19050" anchor="ctr"/>
                </a:tc>
                <a:tc>
                  <a:txBody>
                    <a:bodyPr/>
                    <a:lstStyle/>
                    <a:p>
                      <a:pPr algn="l"/>
                      <a:r>
                        <a:rPr lang="en-CA" sz="1600">
                          <a:effectLst/>
                        </a:rPr>
                        <a:t>The edge cloud should be able to transparently migrate live (running) work between computing resources. This includes between edge resources, cloud resources, and back to the client, as necessary. If the workload is stateful, this includes state capture and transfer.</a:t>
                      </a:r>
                    </a:p>
                  </a:txBody>
                  <a:tcPr marL="142875" marR="142875" marT="19050" marB="19050" anchor="ctr"/>
                </a:tc>
                <a:extLst>
                  <a:ext uri="{0D108BD9-81ED-4DB2-BD59-A6C34878D82A}">
                    <a16:rowId xmlns:a16="http://schemas.microsoft.com/office/drawing/2014/main" val="2975130347"/>
                  </a:ext>
                </a:extLst>
              </a:tr>
              <a:tr h="370840">
                <a:tc>
                  <a:txBody>
                    <a:bodyPr/>
                    <a:lstStyle/>
                    <a:p>
                      <a:pPr algn="l"/>
                      <a:r>
                        <a:rPr lang="en-CA" sz="1600">
                          <a:effectLst/>
                        </a:rPr>
                        <a:t>Flexibility</a:t>
                      </a:r>
                    </a:p>
                  </a:txBody>
                  <a:tcPr marL="142875" marR="142875" marT="19050" marB="19050" anchor="ctr"/>
                </a:tc>
                <a:tc>
                  <a:txBody>
                    <a:bodyPr/>
                    <a:lstStyle/>
                    <a:p>
                      <a:pPr algn="l"/>
                      <a:r>
                        <a:rPr lang="en-CA" sz="1600">
                          <a:effectLst/>
                        </a:rPr>
                        <a:t>R3: Discovery.</a:t>
                      </a:r>
                    </a:p>
                  </a:txBody>
                  <a:tcPr marL="142875" marR="142875" marT="19050" marB="19050" anchor="ctr"/>
                </a:tc>
                <a:tc>
                  <a:txBody>
                    <a:bodyPr/>
                    <a:lstStyle/>
                    <a:p>
                      <a:pPr algn="l"/>
                      <a:r>
                        <a:rPr lang="en-CA" sz="1600">
                          <a:effectLst/>
                        </a:rPr>
                        <a:t>A client should be able to dynamically enumerate available edge resources.</a:t>
                      </a:r>
                    </a:p>
                  </a:txBody>
                  <a:tcPr marL="142875" marR="142875" marT="19050" marB="19050" anchor="ctr"/>
                </a:tc>
                <a:extLst>
                  <a:ext uri="{0D108BD9-81ED-4DB2-BD59-A6C34878D82A}">
                    <a16:rowId xmlns:a16="http://schemas.microsoft.com/office/drawing/2014/main" val="1881964298"/>
                  </a:ext>
                </a:extLst>
              </a:tr>
              <a:tr h="370840">
                <a:tc>
                  <a:txBody>
                    <a:bodyPr/>
                    <a:lstStyle/>
                    <a:p>
                      <a:pPr algn="l"/>
                      <a:r>
                        <a:rPr lang="en-CA" sz="1600">
                          <a:effectLst/>
                        </a:rPr>
                        <a:t>Flexibility</a:t>
                      </a:r>
                    </a:p>
                  </a:txBody>
                  <a:tcPr marL="142875" marR="142875" marT="19050" marB="19050" anchor="ctr"/>
                </a:tc>
                <a:tc>
                  <a:txBody>
                    <a:bodyPr/>
                    <a:lstStyle/>
                    <a:p>
                      <a:pPr algn="l"/>
                      <a:r>
                        <a:rPr lang="en-CA" sz="1600">
                          <a:effectLst/>
                        </a:rPr>
                        <a:t>R4: Selection.</a:t>
                      </a:r>
                    </a:p>
                  </a:txBody>
                  <a:tcPr marL="142875" marR="142875" marT="19050" marB="19050" anchor="ctr"/>
                </a:tc>
                <a:tc>
                  <a:txBody>
                    <a:bodyPr/>
                    <a:lstStyle/>
                    <a:p>
                      <a:pPr algn="l"/>
                      <a:r>
                        <a:rPr lang="en-CA" sz="1600" dirty="0">
                          <a:effectLst/>
                        </a:rPr>
                        <a:t>A client should be able to select between available resources, including making a decision about whether offload is appropriate (e.g. running on the client may be the best choice). This selection may be automatic or application-directed, and may require metadata or measurements of the performance and latency of edge resources, and may be static or dynamic. To do: perhaps break variants down into separate sub-requirements. Also, it needs to be clear about how this is different from the out-of-scope issue "Offload policy".</a:t>
                      </a:r>
                    </a:p>
                  </a:txBody>
                  <a:tcPr marL="142875" marR="142875" marT="19050" marB="19050" anchor="ctr"/>
                </a:tc>
                <a:extLst>
                  <a:ext uri="{0D108BD9-81ED-4DB2-BD59-A6C34878D82A}">
                    <a16:rowId xmlns:a16="http://schemas.microsoft.com/office/drawing/2014/main" val="3789759956"/>
                  </a:ext>
                </a:extLst>
              </a:tr>
            </a:tbl>
          </a:graphicData>
        </a:graphic>
      </p:graphicFrame>
      <p:sp>
        <p:nvSpPr>
          <p:cNvPr id="5" name="Date Placeholder 4">
            <a:extLst>
              <a:ext uri="{FF2B5EF4-FFF2-40B4-BE49-F238E27FC236}">
                <a16:creationId xmlns:a16="http://schemas.microsoft.com/office/drawing/2014/main" id="{FD594699-ED62-1175-F420-BBFEBE3813BB}"/>
              </a:ext>
            </a:extLst>
          </p:cNvPr>
          <p:cNvSpPr>
            <a:spLocks noGrp="1"/>
          </p:cNvSpPr>
          <p:nvPr>
            <p:ph type="dt" sz="half" idx="10"/>
          </p:nvPr>
        </p:nvSpPr>
        <p:spPr/>
        <p:txBody>
          <a:bodyPr/>
          <a:lstStyle/>
          <a:p>
            <a:fld id="{B2B00E5D-EC04-AA49-8D52-0FCB6E08F63D}" type="datetime1">
              <a:rPr lang="en-CA" smtClean="0"/>
              <a:t>2022-09-13</a:t>
            </a:fld>
            <a:endParaRPr lang="en-US"/>
          </a:p>
        </p:txBody>
      </p:sp>
      <p:sp>
        <p:nvSpPr>
          <p:cNvPr id="6" name="Slide Number Placeholder 5">
            <a:extLst>
              <a:ext uri="{FF2B5EF4-FFF2-40B4-BE49-F238E27FC236}">
                <a16:creationId xmlns:a16="http://schemas.microsoft.com/office/drawing/2014/main" id="{D45C2096-03E6-FC78-DB99-62B100BF5646}"/>
              </a:ext>
            </a:extLst>
          </p:cNvPr>
          <p:cNvSpPr>
            <a:spLocks noGrp="1"/>
          </p:cNvSpPr>
          <p:nvPr>
            <p:ph type="sldNum" sz="quarter" idx="12"/>
          </p:nvPr>
        </p:nvSpPr>
        <p:spPr/>
        <p:txBody>
          <a:bodyPr/>
          <a:lstStyle/>
          <a:p>
            <a:fld id="{055BDE2E-7167-1944-9FEE-E44668D91CB6}" type="slidenum">
              <a:rPr lang="en-US" smtClean="0"/>
              <a:t>7</a:t>
            </a:fld>
            <a:endParaRPr lang="en-US"/>
          </a:p>
        </p:txBody>
      </p:sp>
    </p:spTree>
    <p:extLst>
      <p:ext uri="{BB962C8B-B14F-4D97-AF65-F5344CB8AC3E}">
        <p14:creationId xmlns:p14="http://schemas.microsoft.com/office/powerpoint/2010/main" val="705563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7B00F-F1A0-926C-5428-2DC937A4D958}"/>
              </a:ext>
            </a:extLst>
          </p:cNvPr>
          <p:cNvSpPr>
            <a:spLocks noGrp="1"/>
          </p:cNvSpPr>
          <p:nvPr>
            <p:ph type="title"/>
          </p:nvPr>
        </p:nvSpPr>
        <p:spPr/>
        <p:txBody>
          <a:bodyPr/>
          <a:lstStyle/>
          <a:p>
            <a:r>
              <a:rPr lang="en-US" dirty="0"/>
              <a:t>Detailed Requirements (2/3)</a:t>
            </a:r>
          </a:p>
        </p:txBody>
      </p:sp>
      <p:graphicFrame>
        <p:nvGraphicFramePr>
          <p:cNvPr id="8" name="Table 8">
            <a:extLst>
              <a:ext uri="{FF2B5EF4-FFF2-40B4-BE49-F238E27FC236}">
                <a16:creationId xmlns:a16="http://schemas.microsoft.com/office/drawing/2014/main" id="{6D2EAD46-E3CF-30D2-9232-CC08FB328AEC}"/>
              </a:ext>
            </a:extLst>
          </p:cNvPr>
          <p:cNvGraphicFramePr>
            <a:graphicFrameLocks noGrp="1"/>
          </p:cNvGraphicFramePr>
          <p:nvPr>
            <p:ph sz="half" idx="1"/>
            <p:extLst>
              <p:ext uri="{D42A27DB-BD31-4B8C-83A1-F6EECF244321}">
                <p14:modId xmlns:p14="http://schemas.microsoft.com/office/powerpoint/2010/main" val="1336818733"/>
              </p:ext>
            </p:extLst>
          </p:nvPr>
        </p:nvGraphicFramePr>
        <p:xfrm>
          <a:off x="838200" y="1071563"/>
          <a:ext cx="10706100" cy="4912360"/>
        </p:xfrm>
        <a:graphic>
          <a:graphicData uri="http://schemas.openxmlformats.org/drawingml/2006/table">
            <a:tbl>
              <a:tblPr firstRow="1" bandRow="1">
                <a:tableStyleId>{5C22544A-7EE6-4342-B048-85BDC9FD1C3A}</a:tableStyleId>
              </a:tblPr>
              <a:tblGrid>
                <a:gridCol w="1367790">
                  <a:extLst>
                    <a:ext uri="{9D8B030D-6E8A-4147-A177-3AD203B41FA5}">
                      <a16:colId xmlns:a16="http://schemas.microsoft.com/office/drawing/2014/main" val="4113135175"/>
                    </a:ext>
                  </a:extLst>
                </a:gridCol>
                <a:gridCol w="1577340">
                  <a:extLst>
                    <a:ext uri="{9D8B030D-6E8A-4147-A177-3AD203B41FA5}">
                      <a16:colId xmlns:a16="http://schemas.microsoft.com/office/drawing/2014/main" val="3557803146"/>
                    </a:ext>
                  </a:extLst>
                </a:gridCol>
                <a:gridCol w="7760970">
                  <a:extLst>
                    <a:ext uri="{9D8B030D-6E8A-4147-A177-3AD203B41FA5}">
                      <a16:colId xmlns:a16="http://schemas.microsoft.com/office/drawing/2014/main" val="2040349211"/>
                    </a:ext>
                  </a:extLst>
                </a:gridCol>
              </a:tblGrid>
              <a:tr h="370840">
                <a:tc>
                  <a:txBody>
                    <a:bodyPr/>
                    <a:lstStyle/>
                    <a:p>
                      <a:pPr algn="l"/>
                      <a:r>
                        <a:rPr lang="en-CA" sz="1600" dirty="0">
                          <a:effectLst/>
                        </a:rPr>
                        <a:t>General</a:t>
                      </a:r>
                    </a:p>
                  </a:txBody>
                  <a:tcPr anchor="ctr"/>
                </a:tc>
                <a:tc>
                  <a:txBody>
                    <a:bodyPr/>
                    <a:lstStyle/>
                    <a:p>
                      <a:pPr algn="l"/>
                      <a:r>
                        <a:rPr lang="en-CA" sz="1600">
                          <a:effectLst/>
                        </a:rPr>
                        <a:t>Name</a:t>
                      </a:r>
                    </a:p>
                  </a:txBody>
                  <a:tcPr anchor="ctr"/>
                </a:tc>
                <a:tc>
                  <a:txBody>
                    <a:bodyPr/>
                    <a:lstStyle/>
                    <a:p>
                      <a:pPr algn="l"/>
                      <a:r>
                        <a:rPr lang="en-CA" sz="1600" dirty="0">
                          <a:effectLst/>
                        </a:rPr>
                        <a:t>Description</a:t>
                      </a:r>
                    </a:p>
                  </a:txBody>
                  <a:tcPr anchor="ctr"/>
                </a:tc>
                <a:extLst>
                  <a:ext uri="{0D108BD9-81ED-4DB2-BD59-A6C34878D82A}">
                    <a16:rowId xmlns:a16="http://schemas.microsoft.com/office/drawing/2014/main" val="4115575443"/>
                  </a:ext>
                </a:extLst>
              </a:tr>
              <a:tr h="370840">
                <a:tc>
                  <a:txBody>
                    <a:bodyPr/>
                    <a:lstStyle/>
                    <a:p>
                      <a:pPr algn="l"/>
                      <a:r>
                        <a:rPr lang="en-CA" sz="1600" dirty="0">
                          <a:effectLst/>
                        </a:rPr>
                        <a:t>Flexibility</a:t>
                      </a:r>
                    </a:p>
                  </a:txBody>
                  <a:tcPr marL="142875" marR="142875" marT="19050" marB="19050" anchor="ctr"/>
                </a:tc>
                <a:tc>
                  <a:txBody>
                    <a:bodyPr/>
                    <a:lstStyle/>
                    <a:p>
                      <a:pPr algn="l"/>
                      <a:r>
                        <a:rPr lang="en-CA" sz="1600">
                          <a:effectLst/>
                        </a:rPr>
                        <a:t>R5: Packaging.</a:t>
                      </a:r>
                    </a:p>
                  </a:txBody>
                  <a:tcPr marL="142875" marR="142875" marT="19050" marB="19050" anchor="ctr"/>
                </a:tc>
                <a:tc>
                  <a:txBody>
                    <a:bodyPr/>
                    <a:lstStyle/>
                    <a:p>
                      <a:pPr algn="l"/>
                      <a:r>
                        <a:rPr lang="en-CA" sz="1600" dirty="0">
                          <a:effectLst/>
                        </a:rPr>
                        <a:t>A workload should be packaged so it can be executed on a variety of edge resources. This means either platform independence OR a means to negotiate which workloads can run where.</a:t>
                      </a:r>
                    </a:p>
                  </a:txBody>
                  <a:tcPr marL="142875" marR="142875" marT="19050" marB="19050" anchor="ctr"/>
                </a:tc>
                <a:extLst>
                  <a:ext uri="{0D108BD9-81ED-4DB2-BD59-A6C34878D82A}">
                    <a16:rowId xmlns:a16="http://schemas.microsoft.com/office/drawing/2014/main" val="1749510615"/>
                  </a:ext>
                </a:extLst>
              </a:tr>
              <a:tr h="370840">
                <a:tc>
                  <a:txBody>
                    <a:bodyPr/>
                    <a:lstStyle/>
                    <a:p>
                      <a:pPr algn="l"/>
                      <a:r>
                        <a:rPr lang="en-CA" sz="1600" dirty="0">
                          <a:effectLst/>
                        </a:rPr>
                        <a:t>Flexibility</a:t>
                      </a:r>
                    </a:p>
                  </a:txBody>
                  <a:tcPr marL="142875" marR="142875" marT="19050" marB="19050" anchor="ctr"/>
                </a:tc>
                <a:tc>
                  <a:txBody>
                    <a:bodyPr/>
                    <a:lstStyle/>
                    <a:p>
                      <a:pPr algn="l"/>
                      <a:r>
                        <a:rPr lang="en-CA" sz="1600" dirty="0">
                          <a:effectLst/>
                        </a:rPr>
                        <a:t>R6: Persistence.</a:t>
                      </a:r>
                    </a:p>
                  </a:txBody>
                  <a:tcPr marL="142875" marR="142875" marT="19050" marB="19050" anchor="ctr"/>
                </a:tc>
                <a:tc>
                  <a:txBody>
                    <a:bodyPr/>
                    <a:lstStyle/>
                    <a:p>
                      <a:pPr algn="l"/>
                      <a:r>
                        <a:rPr lang="en-CA" sz="1600" dirty="0">
                          <a:effectLst/>
                        </a:rPr>
                        <a:t>It should be possible for a workload to be run "in the background", possibly event-driven, even if the client is not active. This also implies lifetime management (cleaning up workloads under some conditions, such as if the client has not connected for a certain amount of time, etc.)</a:t>
                      </a:r>
                    </a:p>
                  </a:txBody>
                  <a:tcPr marL="142875" marR="142875" marT="19050" marB="19050" anchor="ctr"/>
                </a:tc>
                <a:extLst>
                  <a:ext uri="{0D108BD9-81ED-4DB2-BD59-A6C34878D82A}">
                    <a16:rowId xmlns:a16="http://schemas.microsoft.com/office/drawing/2014/main" val="1939881566"/>
                  </a:ext>
                </a:extLst>
              </a:tr>
              <a:tr h="370840">
                <a:tc>
                  <a:txBody>
                    <a:bodyPr/>
                    <a:lstStyle/>
                    <a:p>
                      <a:pPr algn="l"/>
                      <a:r>
                        <a:rPr lang="en-CA" sz="1600">
                          <a:effectLst/>
                        </a:rPr>
                        <a:t>Security, Privacy</a:t>
                      </a:r>
                    </a:p>
                  </a:txBody>
                  <a:tcPr marL="142875" marR="142875" marT="19050" marB="19050" anchor="ctr"/>
                </a:tc>
                <a:tc>
                  <a:txBody>
                    <a:bodyPr/>
                    <a:lstStyle/>
                    <a:p>
                      <a:pPr algn="l"/>
                      <a:r>
                        <a:rPr lang="en-CA" sz="1600" dirty="0">
                          <a:effectLst/>
                        </a:rPr>
                        <a:t>R7: Confidentiality and Integrity</a:t>
                      </a:r>
                    </a:p>
                  </a:txBody>
                  <a:tcPr marL="142875" marR="142875" marT="19050" marB="19050" anchor="ctr"/>
                </a:tc>
                <a:tc>
                  <a:txBody>
                    <a:bodyPr/>
                    <a:lstStyle/>
                    <a:p>
                      <a:pPr algn="l"/>
                      <a:r>
                        <a:rPr lang="en-CA" sz="1600" dirty="0">
                          <a:effectLst/>
                        </a:rPr>
                        <a:t>The client should be able to control and protect the data used by an offloaded workload. This may result in constraints upon the selection of offload targets, but it also means data needs to be protected in transit, at rest, etc.</a:t>
                      </a:r>
                    </a:p>
                  </a:txBody>
                  <a:tcPr marL="142875" marR="142875" marT="19050" marB="19050" anchor="ctr"/>
                </a:tc>
                <a:extLst>
                  <a:ext uri="{0D108BD9-81ED-4DB2-BD59-A6C34878D82A}">
                    <a16:rowId xmlns:a16="http://schemas.microsoft.com/office/drawing/2014/main" val="664007971"/>
                  </a:ext>
                </a:extLst>
              </a:tr>
              <a:tr h="370840">
                <a:tc>
                  <a:txBody>
                    <a:bodyPr/>
                    <a:lstStyle/>
                    <a:p>
                      <a:pPr algn="l"/>
                      <a:r>
                        <a:rPr lang="en-CA" sz="1600">
                          <a:effectLst/>
                        </a:rPr>
                        <a:t>Control</a:t>
                      </a:r>
                    </a:p>
                  </a:txBody>
                  <a:tcPr marL="142875" marR="142875" marT="19050" marB="19050" anchor="ctr"/>
                </a:tc>
                <a:tc>
                  <a:txBody>
                    <a:bodyPr/>
                    <a:lstStyle/>
                    <a:p>
                      <a:pPr algn="l"/>
                      <a:r>
                        <a:rPr lang="en-CA" sz="1600">
                          <a:effectLst/>
                        </a:rPr>
                        <a:t>R8: Resource Management.</a:t>
                      </a:r>
                    </a:p>
                  </a:txBody>
                  <a:tcPr marL="142875" marR="142875" marT="19050" marB="19050" anchor="ctr"/>
                </a:tc>
                <a:tc>
                  <a:txBody>
                    <a:bodyPr/>
                    <a:lstStyle/>
                    <a:p>
                      <a:pPr algn="l"/>
                      <a:r>
                        <a:rPr lang="en-CA" sz="1600" dirty="0">
                          <a:effectLst/>
                        </a:rPr>
                        <a:t>The client should be able to control the use of resources by an offloaded workload on a per-application basis. If an edge resource has a usage charge, for example, a client may want to set quotas on offload, and some applications may need more resources than others. This may also require a negotiation, e.g. a workload may have minimum requirements, making offload mandatory on limited clients. This is partially about QoS as it relates to performance (making sure a minimum amount of resources is available) but is also about controlling charges (so a web app does not abuse the edge resources paid for by a client).</a:t>
                      </a:r>
                    </a:p>
                  </a:txBody>
                  <a:tcPr marL="142875" marR="142875" marT="19050" marB="19050" anchor="ctr"/>
                </a:tc>
                <a:extLst>
                  <a:ext uri="{0D108BD9-81ED-4DB2-BD59-A6C34878D82A}">
                    <a16:rowId xmlns:a16="http://schemas.microsoft.com/office/drawing/2014/main" val="3212395897"/>
                  </a:ext>
                </a:extLst>
              </a:tr>
            </a:tbl>
          </a:graphicData>
        </a:graphic>
      </p:graphicFrame>
      <p:sp>
        <p:nvSpPr>
          <p:cNvPr id="5" name="Date Placeholder 4">
            <a:extLst>
              <a:ext uri="{FF2B5EF4-FFF2-40B4-BE49-F238E27FC236}">
                <a16:creationId xmlns:a16="http://schemas.microsoft.com/office/drawing/2014/main" id="{FD594699-ED62-1175-F420-BBFEBE3813BB}"/>
              </a:ext>
            </a:extLst>
          </p:cNvPr>
          <p:cNvSpPr>
            <a:spLocks noGrp="1"/>
          </p:cNvSpPr>
          <p:nvPr>
            <p:ph type="dt" sz="half" idx="10"/>
          </p:nvPr>
        </p:nvSpPr>
        <p:spPr/>
        <p:txBody>
          <a:bodyPr/>
          <a:lstStyle/>
          <a:p>
            <a:fld id="{B2B00E5D-EC04-AA49-8D52-0FCB6E08F63D}" type="datetime1">
              <a:rPr lang="en-CA" smtClean="0"/>
              <a:t>2022-09-13</a:t>
            </a:fld>
            <a:endParaRPr lang="en-US"/>
          </a:p>
        </p:txBody>
      </p:sp>
      <p:sp>
        <p:nvSpPr>
          <p:cNvPr id="6" name="Slide Number Placeholder 5">
            <a:extLst>
              <a:ext uri="{FF2B5EF4-FFF2-40B4-BE49-F238E27FC236}">
                <a16:creationId xmlns:a16="http://schemas.microsoft.com/office/drawing/2014/main" id="{D45C2096-03E6-FC78-DB99-62B100BF5646}"/>
              </a:ext>
            </a:extLst>
          </p:cNvPr>
          <p:cNvSpPr>
            <a:spLocks noGrp="1"/>
          </p:cNvSpPr>
          <p:nvPr>
            <p:ph type="sldNum" sz="quarter" idx="12"/>
          </p:nvPr>
        </p:nvSpPr>
        <p:spPr/>
        <p:txBody>
          <a:bodyPr/>
          <a:lstStyle/>
          <a:p>
            <a:fld id="{055BDE2E-7167-1944-9FEE-E44668D91CB6}" type="slidenum">
              <a:rPr lang="en-US" smtClean="0"/>
              <a:t>8</a:t>
            </a:fld>
            <a:endParaRPr lang="en-US"/>
          </a:p>
        </p:txBody>
      </p:sp>
    </p:spTree>
    <p:extLst>
      <p:ext uri="{BB962C8B-B14F-4D97-AF65-F5344CB8AC3E}">
        <p14:creationId xmlns:p14="http://schemas.microsoft.com/office/powerpoint/2010/main" val="855461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7B00F-F1A0-926C-5428-2DC937A4D958}"/>
              </a:ext>
            </a:extLst>
          </p:cNvPr>
          <p:cNvSpPr>
            <a:spLocks noGrp="1"/>
          </p:cNvSpPr>
          <p:nvPr>
            <p:ph type="title"/>
          </p:nvPr>
        </p:nvSpPr>
        <p:spPr/>
        <p:txBody>
          <a:bodyPr/>
          <a:lstStyle/>
          <a:p>
            <a:r>
              <a:rPr lang="en-US" dirty="0"/>
              <a:t>Detailed Requirements (3/3)</a:t>
            </a:r>
          </a:p>
        </p:txBody>
      </p:sp>
      <p:graphicFrame>
        <p:nvGraphicFramePr>
          <p:cNvPr id="8" name="Table 8">
            <a:extLst>
              <a:ext uri="{FF2B5EF4-FFF2-40B4-BE49-F238E27FC236}">
                <a16:creationId xmlns:a16="http://schemas.microsoft.com/office/drawing/2014/main" id="{6D2EAD46-E3CF-30D2-9232-CC08FB328AEC}"/>
              </a:ext>
            </a:extLst>
          </p:cNvPr>
          <p:cNvGraphicFramePr>
            <a:graphicFrameLocks noGrp="1"/>
          </p:cNvGraphicFramePr>
          <p:nvPr>
            <p:ph sz="half" idx="1"/>
            <p:extLst>
              <p:ext uri="{D42A27DB-BD31-4B8C-83A1-F6EECF244321}">
                <p14:modId xmlns:p14="http://schemas.microsoft.com/office/powerpoint/2010/main" val="3894407835"/>
              </p:ext>
            </p:extLst>
          </p:nvPr>
        </p:nvGraphicFramePr>
        <p:xfrm>
          <a:off x="838200" y="1071563"/>
          <a:ext cx="10706100" cy="2961640"/>
        </p:xfrm>
        <a:graphic>
          <a:graphicData uri="http://schemas.openxmlformats.org/drawingml/2006/table">
            <a:tbl>
              <a:tblPr firstRow="1" bandRow="1">
                <a:tableStyleId>{5C22544A-7EE6-4342-B048-85BDC9FD1C3A}</a:tableStyleId>
              </a:tblPr>
              <a:tblGrid>
                <a:gridCol w="1424940">
                  <a:extLst>
                    <a:ext uri="{9D8B030D-6E8A-4147-A177-3AD203B41FA5}">
                      <a16:colId xmlns:a16="http://schemas.microsoft.com/office/drawing/2014/main" val="4113135175"/>
                    </a:ext>
                  </a:extLst>
                </a:gridCol>
                <a:gridCol w="1520190">
                  <a:extLst>
                    <a:ext uri="{9D8B030D-6E8A-4147-A177-3AD203B41FA5}">
                      <a16:colId xmlns:a16="http://schemas.microsoft.com/office/drawing/2014/main" val="3557803146"/>
                    </a:ext>
                  </a:extLst>
                </a:gridCol>
                <a:gridCol w="7760970">
                  <a:extLst>
                    <a:ext uri="{9D8B030D-6E8A-4147-A177-3AD203B41FA5}">
                      <a16:colId xmlns:a16="http://schemas.microsoft.com/office/drawing/2014/main" val="2040349211"/>
                    </a:ext>
                  </a:extLst>
                </a:gridCol>
              </a:tblGrid>
              <a:tr h="370840">
                <a:tc>
                  <a:txBody>
                    <a:bodyPr/>
                    <a:lstStyle/>
                    <a:p>
                      <a:pPr algn="l"/>
                      <a:r>
                        <a:rPr lang="en-CA" sz="1600" dirty="0">
                          <a:effectLst/>
                        </a:rPr>
                        <a:t>General</a:t>
                      </a:r>
                    </a:p>
                  </a:txBody>
                  <a:tcPr anchor="ctr"/>
                </a:tc>
                <a:tc>
                  <a:txBody>
                    <a:bodyPr/>
                    <a:lstStyle/>
                    <a:p>
                      <a:pPr algn="l"/>
                      <a:r>
                        <a:rPr lang="en-CA" sz="1600">
                          <a:effectLst/>
                        </a:rPr>
                        <a:t>Name</a:t>
                      </a:r>
                    </a:p>
                  </a:txBody>
                  <a:tcPr anchor="ctr"/>
                </a:tc>
                <a:tc>
                  <a:txBody>
                    <a:bodyPr/>
                    <a:lstStyle/>
                    <a:p>
                      <a:pPr algn="l"/>
                      <a:r>
                        <a:rPr lang="en-CA" sz="1600" dirty="0">
                          <a:effectLst/>
                        </a:rPr>
                        <a:t>Description</a:t>
                      </a:r>
                    </a:p>
                  </a:txBody>
                  <a:tcPr anchor="ctr"/>
                </a:tc>
                <a:extLst>
                  <a:ext uri="{0D108BD9-81ED-4DB2-BD59-A6C34878D82A}">
                    <a16:rowId xmlns:a16="http://schemas.microsoft.com/office/drawing/2014/main" val="4115575443"/>
                  </a:ext>
                </a:extLst>
              </a:tr>
              <a:tr h="370840">
                <a:tc>
                  <a:txBody>
                    <a:bodyPr/>
                    <a:lstStyle/>
                    <a:p>
                      <a:pPr algn="l"/>
                      <a:r>
                        <a:rPr lang="en-CA" sz="1600">
                          <a:effectLst/>
                        </a:rPr>
                        <a:t>Scalability</a:t>
                      </a:r>
                    </a:p>
                  </a:txBody>
                  <a:tcPr marL="142875" marR="142875" marT="19050" marB="19050" anchor="ctr"/>
                </a:tc>
                <a:tc>
                  <a:txBody>
                    <a:bodyPr/>
                    <a:lstStyle/>
                    <a:p>
                      <a:pPr algn="l"/>
                      <a:r>
                        <a:rPr lang="en-CA" sz="1600">
                          <a:effectLst/>
                        </a:rPr>
                        <a:t>R9: Statelessness</a:t>
                      </a:r>
                    </a:p>
                  </a:txBody>
                  <a:tcPr marL="142875" marR="142875" marT="19050" marB="19050" anchor="ctr"/>
                </a:tc>
                <a:tc>
                  <a:txBody>
                    <a:bodyPr/>
                    <a:lstStyle/>
                    <a:p>
                      <a:pPr algn="l"/>
                      <a:r>
                        <a:rPr lang="en-CA" sz="1600" dirty="0">
                          <a:effectLst/>
                        </a:rPr>
                        <a:t>It should be possible to identify workloads that are stateless so they can be run in a more scalable manner, using </a:t>
                      </a:r>
                      <a:r>
                        <a:rPr lang="en-CA" sz="1600" dirty="0" err="1">
                          <a:effectLst/>
                        </a:rPr>
                        <a:t>FaaS</a:t>
                      </a:r>
                      <a:r>
                        <a:rPr lang="en-CA" sz="1600" dirty="0">
                          <a:effectLst/>
                        </a:rPr>
                        <a:t> cloud mechanisms.</a:t>
                      </a:r>
                    </a:p>
                  </a:txBody>
                  <a:tcPr marL="142875" marR="142875" marT="19050" marB="19050" anchor="ctr"/>
                </a:tc>
                <a:extLst>
                  <a:ext uri="{0D108BD9-81ED-4DB2-BD59-A6C34878D82A}">
                    <a16:rowId xmlns:a16="http://schemas.microsoft.com/office/drawing/2014/main" val="2074845795"/>
                  </a:ext>
                </a:extLst>
              </a:tr>
              <a:tr h="370840">
                <a:tc>
                  <a:txBody>
                    <a:bodyPr/>
                    <a:lstStyle/>
                    <a:p>
                      <a:pPr algn="l"/>
                      <a:r>
                        <a:rPr lang="en-CA" sz="1600" dirty="0">
                          <a:effectLst/>
                        </a:rPr>
                        <a:t>Compatibility</a:t>
                      </a:r>
                    </a:p>
                  </a:txBody>
                  <a:tcPr marL="142875" marR="142875" marT="19050" marB="19050" anchor="ctr"/>
                </a:tc>
                <a:tc>
                  <a:txBody>
                    <a:bodyPr/>
                    <a:lstStyle/>
                    <a:p>
                      <a:pPr algn="l"/>
                      <a:r>
                        <a:rPr lang="en-CA" sz="1600">
                          <a:effectLst/>
                        </a:rPr>
                        <a:t>R10: Stateful</a:t>
                      </a:r>
                    </a:p>
                  </a:txBody>
                  <a:tcPr marL="142875" marR="142875" marT="19050" marB="19050" anchor="ctr"/>
                </a:tc>
                <a:tc>
                  <a:txBody>
                    <a:bodyPr/>
                    <a:lstStyle/>
                    <a:p>
                      <a:pPr algn="l"/>
                      <a:r>
                        <a:rPr lang="en-CA" sz="1600">
                          <a:effectLst/>
                        </a:rPr>
                        <a:t>It should be possible to run stateful workloads, to be compatible with existing client-side programming model expectations.</a:t>
                      </a:r>
                    </a:p>
                  </a:txBody>
                  <a:tcPr marL="142875" marR="142875" marT="19050" marB="19050" anchor="ctr"/>
                </a:tc>
                <a:extLst>
                  <a:ext uri="{0D108BD9-81ED-4DB2-BD59-A6C34878D82A}">
                    <a16:rowId xmlns:a16="http://schemas.microsoft.com/office/drawing/2014/main" val="2033074096"/>
                  </a:ext>
                </a:extLst>
              </a:tr>
              <a:tr h="370840">
                <a:tc>
                  <a:txBody>
                    <a:bodyPr/>
                    <a:lstStyle/>
                    <a:p>
                      <a:pPr algn="l"/>
                      <a:r>
                        <a:rPr lang="en-CA" sz="1600">
                          <a:effectLst/>
                        </a:rPr>
                        <a:t>Performance</a:t>
                      </a:r>
                    </a:p>
                  </a:txBody>
                  <a:tcPr marL="142875" marR="142875" marT="19050" marB="19050" anchor="ctr"/>
                </a:tc>
                <a:tc>
                  <a:txBody>
                    <a:bodyPr/>
                    <a:lstStyle/>
                    <a:p>
                      <a:pPr algn="l"/>
                      <a:r>
                        <a:rPr lang="en-CA" sz="1600" dirty="0">
                          <a:effectLst/>
                        </a:rPr>
                        <a:t>R11: Parallelism</a:t>
                      </a:r>
                    </a:p>
                  </a:txBody>
                  <a:tcPr marL="142875" marR="142875" marT="19050" marB="19050" anchor="ctr"/>
                </a:tc>
                <a:tc>
                  <a:txBody>
                    <a:bodyPr/>
                    <a:lstStyle/>
                    <a:p>
                      <a:pPr algn="l"/>
                      <a:r>
                        <a:rPr lang="en-CA" sz="1600" dirty="0">
                          <a:effectLst/>
                        </a:rPr>
                        <a:t>It should be possible to run multiple workloads in parallel and/or express parallelism within a single workload.</a:t>
                      </a:r>
                    </a:p>
                  </a:txBody>
                  <a:tcPr marL="142875" marR="142875" marT="19050" marB="19050" anchor="ctr"/>
                </a:tc>
                <a:extLst>
                  <a:ext uri="{0D108BD9-81ED-4DB2-BD59-A6C34878D82A}">
                    <a16:rowId xmlns:a16="http://schemas.microsoft.com/office/drawing/2014/main" val="1417967681"/>
                  </a:ext>
                </a:extLst>
              </a:tr>
              <a:tr h="370840">
                <a:tc>
                  <a:txBody>
                    <a:bodyPr/>
                    <a:lstStyle/>
                    <a:p>
                      <a:pPr algn="l"/>
                      <a:r>
                        <a:rPr lang="en-CA" sz="1600">
                          <a:effectLst/>
                        </a:rPr>
                        <a:t>Performance</a:t>
                      </a:r>
                    </a:p>
                  </a:txBody>
                  <a:tcPr marL="142875" marR="142875" marT="19050" marB="19050" anchor="ctr"/>
                </a:tc>
                <a:tc>
                  <a:txBody>
                    <a:bodyPr/>
                    <a:lstStyle/>
                    <a:p>
                      <a:pPr algn="l"/>
                      <a:r>
                        <a:rPr lang="en-CA" sz="1600">
                          <a:effectLst/>
                        </a:rPr>
                        <a:t>R12: Asynchronous</a:t>
                      </a:r>
                    </a:p>
                  </a:txBody>
                  <a:tcPr marL="142875" marR="142875" marT="19050" marB="19050" anchor="ctr"/>
                </a:tc>
                <a:tc>
                  <a:txBody>
                    <a:bodyPr/>
                    <a:lstStyle/>
                    <a:p>
                      <a:pPr algn="l"/>
                      <a:r>
                        <a:rPr lang="en-CA" sz="1600" dirty="0">
                          <a:effectLst/>
                        </a:rPr>
                        <a:t>The API for communicating with a running workload should be non-blocking (asynchronous) to hide the latency of remote communication and allow the main (user interface) thread to run in parallel with the workload (even if the workload is being run on the client).</a:t>
                      </a:r>
                    </a:p>
                  </a:txBody>
                  <a:tcPr marL="142875" marR="142875" marT="19050" marB="19050" anchor="ctr"/>
                </a:tc>
                <a:extLst>
                  <a:ext uri="{0D108BD9-81ED-4DB2-BD59-A6C34878D82A}">
                    <a16:rowId xmlns:a16="http://schemas.microsoft.com/office/drawing/2014/main" val="3313266652"/>
                  </a:ext>
                </a:extLst>
              </a:tr>
            </a:tbl>
          </a:graphicData>
        </a:graphic>
      </p:graphicFrame>
      <p:sp>
        <p:nvSpPr>
          <p:cNvPr id="5" name="Date Placeholder 4">
            <a:extLst>
              <a:ext uri="{FF2B5EF4-FFF2-40B4-BE49-F238E27FC236}">
                <a16:creationId xmlns:a16="http://schemas.microsoft.com/office/drawing/2014/main" id="{FD594699-ED62-1175-F420-BBFEBE3813BB}"/>
              </a:ext>
            </a:extLst>
          </p:cNvPr>
          <p:cNvSpPr>
            <a:spLocks noGrp="1"/>
          </p:cNvSpPr>
          <p:nvPr>
            <p:ph type="dt" sz="half" idx="10"/>
          </p:nvPr>
        </p:nvSpPr>
        <p:spPr/>
        <p:txBody>
          <a:bodyPr/>
          <a:lstStyle/>
          <a:p>
            <a:fld id="{B2B00E5D-EC04-AA49-8D52-0FCB6E08F63D}" type="datetime1">
              <a:rPr lang="en-CA" smtClean="0"/>
              <a:t>2022-09-13</a:t>
            </a:fld>
            <a:endParaRPr lang="en-US"/>
          </a:p>
        </p:txBody>
      </p:sp>
      <p:sp>
        <p:nvSpPr>
          <p:cNvPr id="6" name="Slide Number Placeholder 5">
            <a:extLst>
              <a:ext uri="{FF2B5EF4-FFF2-40B4-BE49-F238E27FC236}">
                <a16:creationId xmlns:a16="http://schemas.microsoft.com/office/drawing/2014/main" id="{D45C2096-03E6-FC78-DB99-62B100BF5646}"/>
              </a:ext>
            </a:extLst>
          </p:cNvPr>
          <p:cNvSpPr>
            <a:spLocks noGrp="1"/>
          </p:cNvSpPr>
          <p:nvPr>
            <p:ph type="sldNum" sz="quarter" idx="12"/>
          </p:nvPr>
        </p:nvSpPr>
        <p:spPr/>
        <p:txBody>
          <a:bodyPr/>
          <a:lstStyle/>
          <a:p>
            <a:fld id="{055BDE2E-7167-1944-9FEE-E44668D91CB6}" type="slidenum">
              <a:rPr lang="en-US" smtClean="0"/>
              <a:t>9</a:t>
            </a:fld>
            <a:endParaRPr lang="en-US"/>
          </a:p>
        </p:txBody>
      </p:sp>
    </p:spTree>
    <p:extLst>
      <p:ext uri="{BB962C8B-B14F-4D97-AF65-F5344CB8AC3E}">
        <p14:creationId xmlns:p14="http://schemas.microsoft.com/office/powerpoint/2010/main" val="29680056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0B82C324-38C9-8D43-B9CF-BB1C50F6C7D4}" vid="{E77D58A1-DB36-8941-873E-0ACC69A37E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954</TotalTime>
  <Words>1285</Words>
  <Application>Microsoft Macintosh PowerPoint</Application>
  <PresentationFormat>宽屏</PresentationFormat>
  <Paragraphs>189</Paragraphs>
  <Slides>12</Slides>
  <Notes>2</Notes>
  <HiddenSlides>3</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12</vt:i4>
      </vt:variant>
    </vt:vector>
  </HeadingPairs>
  <TitlesOfParts>
    <vt:vector size="15" baseType="lpstr">
      <vt:lpstr>Arial</vt:lpstr>
      <vt:lpstr>Calibri</vt:lpstr>
      <vt:lpstr>Office Theme</vt:lpstr>
      <vt:lpstr>Web and Networks IG: Edge Computing Web Exploration</vt:lpstr>
      <vt:lpstr>Outline</vt:lpstr>
      <vt:lpstr>Use Cases(Accelerated work loads, 1/2) </vt:lpstr>
      <vt:lpstr>Use Cases(Accelerated work loads, 2/2) </vt:lpstr>
      <vt:lpstr>Stakeholders</vt:lpstr>
      <vt:lpstr>General Requirements</vt:lpstr>
      <vt:lpstr>Detailed Requirements (1/3)</vt:lpstr>
      <vt:lpstr>Detailed Requirements (2/3)</vt:lpstr>
      <vt:lpstr>Detailed Requirements (3/3)</vt:lpstr>
      <vt:lpstr>Proposals</vt:lpstr>
      <vt:lpstr>Discussion (20m)</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Mccool, Michael</dc:creator>
  <cp:lastModifiedBy>Microsoft Office User</cp:lastModifiedBy>
  <cp:revision>42</cp:revision>
  <dcterms:created xsi:type="dcterms:W3CDTF">2021-03-09T15:46:26Z</dcterms:created>
  <dcterms:modified xsi:type="dcterms:W3CDTF">2022-09-13T02:27:48Z</dcterms:modified>
</cp:coreProperties>
</file>